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56" r:id="rId2"/>
    <p:sldId id="258" r:id="rId3"/>
    <p:sldId id="259" r:id="rId4"/>
    <p:sldId id="294" r:id="rId5"/>
    <p:sldId id="261" r:id="rId6"/>
    <p:sldId id="264" r:id="rId7"/>
    <p:sldId id="265" r:id="rId8"/>
    <p:sldId id="266" r:id="rId9"/>
    <p:sldId id="267" r:id="rId10"/>
    <p:sldId id="293" r:id="rId11"/>
    <p:sldId id="271" r:id="rId12"/>
    <p:sldId id="270" r:id="rId13"/>
    <p:sldId id="273" r:id="rId14"/>
    <p:sldId id="274" r:id="rId15"/>
    <p:sldId id="276" r:id="rId16"/>
    <p:sldId id="277" r:id="rId17"/>
    <p:sldId id="278" r:id="rId18"/>
    <p:sldId id="269" r:id="rId19"/>
    <p:sldId id="262" r:id="rId20"/>
    <p:sldId id="26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8"/>
    <p:restoredTop sz="94694"/>
  </p:normalViewPr>
  <p:slideViewPr>
    <p:cSldViewPr snapToGrid="0">
      <p:cViewPr varScale="1">
        <p:scale>
          <a:sx n="121" d="100"/>
          <a:sy n="121" d="100"/>
        </p:scale>
        <p:origin x="512" y="176"/>
      </p:cViewPr>
      <p:guideLst/>
    </p:cSldViewPr>
  </p:slideViewPr>
  <p:outlineViewPr>
    <p:cViewPr>
      <p:scale>
        <a:sx n="33" d="100"/>
        <a:sy n="33" d="100"/>
      </p:scale>
      <p:origin x="0" y="0"/>
    </p:cViewPr>
    <p:sldLst>
      <p:sld r:id="rId1" collapse="1"/>
    </p:sldLst>
  </p:outlineViewPr>
  <p:notesTextViewPr>
    <p:cViewPr>
      <p:scale>
        <a:sx n="1" d="1"/>
        <a:sy n="1" d="1"/>
      </p:scale>
      <p:origin x="0" y="0"/>
    </p:cViewPr>
  </p:notesTextViewPr>
  <p:notesViewPr>
    <p:cSldViewPr snapToGrid="0">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2BF9DC-CE04-293A-DD97-1D3CAD8228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85EF82C-6990-0BF1-5E94-DF1E9593DF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3DFFC6-3485-6F4B-B0C8-0BD8D1CED85A}" type="datetimeFigureOut">
              <a:rPr lang="en-US" smtClean="0"/>
              <a:t>5/24/24</a:t>
            </a:fld>
            <a:endParaRPr lang="en-US"/>
          </a:p>
        </p:txBody>
      </p:sp>
      <p:sp>
        <p:nvSpPr>
          <p:cNvPr id="4" name="Footer Placeholder 3">
            <a:extLst>
              <a:ext uri="{FF2B5EF4-FFF2-40B4-BE49-F238E27FC236}">
                <a16:creationId xmlns:a16="http://schemas.microsoft.com/office/drawing/2014/main" id="{E38F7DBF-9BC2-5300-69DC-73BFDDFF86B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9A61BD2-1E31-7570-5A7B-8DF79C6F0F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ED5ED7-E605-C44F-851D-BEA4A9A80D1F}" type="slidenum">
              <a:rPr lang="en-US" smtClean="0"/>
              <a:t>‹#›</a:t>
            </a:fld>
            <a:endParaRPr lang="en-US"/>
          </a:p>
        </p:txBody>
      </p:sp>
    </p:spTree>
    <p:extLst>
      <p:ext uri="{BB962C8B-B14F-4D97-AF65-F5344CB8AC3E}">
        <p14:creationId xmlns:p14="http://schemas.microsoft.com/office/powerpoint/2010/main" val="805131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C0B64E-560B-6E4A-9F32-25CAC0C996EC}" type="datetimeFigureOut">
              <a:rPr lang="en-US" smtClean="0"/>
              <a:t>5/24/24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15CE9-68CE-CE4C-B65E-995A07F53F56}" type="slidenum">
              <a:rPr lang="en-US" smtClean="0"/>
              <a:t>‹#›</a:t>
            </a:fld>
            <a:endParaRPr lang="en-US"/>
          </a:p>
        </p:txBody>
      </p:sp>
    </p:spTree>
    <p:extLst>
      <p:ext uri="{BB962C8B-B14F-4D97-AF65-F5344CB8AC3E}">
        <p14:creationId xmlns:p14="http://schemas.microsoft.com/office/powerpoint/2010/main" val="2142616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9D6B7525-DAA5-41D5-5871-B91B8D199CE6}"/>
              </a:ext>
            </a:extLst>
          </p:cNvPr>
          <p:cNvSpPr>
            <a:spLocks noGrp="1" noChangeArrowheads="1"/>
          </p:cNvSpPr>
          <p:nvPr>
            <p:ph type="ftr" sz="quarter" idx="4"/>
          </p:nvPr>
        </p:nvSpPr>
        <p:spPr>
          <a:ln/>
        </p:spPr>
        <p:txBody>
          <a:bodyPr/>
          <a:lstStyle/>
          <a:p>
            <a:r>
              <a:rPr lang="en-AU" altLang="en-US">
                <a:solidFill>
                  <a:schemeClr val="bg2"/>
                </a:solidFill>
              </a:rPr>
              <a:t>Copyright </a:t>
            </a:r>
            <a:r>
              <a:rPr lang="en-GB" altLang="en-US">
                <a:solidFill>
                  <a:schemeClr val="bg2"/>
                </a:solidFill>
              </a:rPr>
              <a:t>© 200</a:t>
            </a:r>
            <a:r>
              <a:rPr lang="fi-FI" altLang="en-US">
                <a:solidFill>
                  <a:schemeClr val="bg2"/>
                </a:solidFill>
              </a:rPr>
              <a:t>4 </a:t>
            </a:r>
            <a:r>
              <a:rPr lang="en-GB" altLang="en-US">
                <a:solidFill>
                  <a:schemeClr val="bg2"/>
                </a:solidFill>
              </a:rPr>
              <a:t>F-Secure Corporation. All rights reserved. </a:t>
            </a:r>
            <a:br>
              <a:rPr lang="en-GB" altLang="en-US">
                <a:solidFill>
                  <a:schemeClr val="bg2"/>
                </a:solidFill>
              </a:rPr>
            </a:br>
            <a:r>
              <a:rPr lang="en-AU" altLang="en-US">
                <a:solidFill>
                  <a:schemeClr val="bg2"/>
                </a:solidFill>
              </a:rPr>
              <a:t>Finland | France | Germany | Japan | Sweden | United Kingdom |  </a:t>
            </a:r>
            <a:r>
              <a:rPr lang="en-GB" altLang="en-US"/>
              <a:t>USA</a:t>
            </a:r>
            <a:endParaRPr lang="fi-FI" altLang="en-US"/>
          </a:p>
          <a:p>
            <a:r>
              <a:rPr lang="en-GB" altLang="en-US"/>
              <a:t>Tel. +358 9 2520 0700 | info@f-secure.com |</a:t>
            </a:r>
            <a:r>
              <a:rPr lang="fi-FI" altLang="en-US"/>
              <a:t> </a:t>
            </a:r>
            <a:r>
              <a:rPr lang="en-GB" altLang="en-US"/>
              <a:t>www.f-secure.com</a:t>
            </a:r>
          </a:p>
        </p:txBody>
      </p:sp>
      <p:sp>
        <p:nvSpPr>
          <p:cNvPr id="4" name="Rectangle 7">
            <a:extLst>
              <a:ext uri="{FF2B5EF4-FFF2-40B4-BE49-F238E27FC236}">
                <a16:creationId xmlns:a16="http://schemas.microsoft.com/office/drawing/2014/main" id="{0E0C6D7C-4D1E-7EBF-DE29-D1ACCE43416A}"/>
              </a:ext>
            </a:extLst>
          </p:cNvPr>
          <p:cNvSpPr>
            <a:spLocks noGrp="1" noChangeArrowheads="1"/>
          </p:cNvSpPr>
          <p:nvPr>
            <p:ph type="sldNum" sz="quarter" idx="5"/>
          </p:nvPr>
        </p:nvSpPr>
        <p:spPr>
          <a:ln/>
        </p:spPr>
        <p:txBody>
          <a:bodyPr/>
          <a:lstStyle/>
          <a:p>
            <a:fld id="{9D2E0CA8-67B4-CD4A-B7E1-07A245373F41}" type="slidenum">
              <a:rPr lang="en-GB" altLang="en-US"/>
              <a:pPr/>
              <a:t>2</a:t>
            </a:fld>
            <a:endParaRPr lang="en-GB" altLang="en-US"/>
          </a:p>
        </p:txBody>
      </p:sp>
      <p:sp>
        <p:nvSpPr>
          <p:cNvPr id="11266" name="Rectangle 2">
            <a:extLst>
              <a:ext uri="{FF2B5EF4-FFF2-40B4-BE49-F238E27FC236}">
                <a16:creationId xmlns:a16="http://schemas.microsoft.com/office/drawing/2014/main" id="{A7FB2C78-2D6D-AC99-10E7-72A513E77E1F}"/>
              </a:ext>
            </a:extLst>
          </p:cNvPr>
          <p:cNvSpPr>
            <a:spLocks noChangeArrowheads="1" noTextEdit="1"/>
          </p:cNvSpPr>
          <p:nvPr>
            <p:ph type="sldImg"/>
          </p:nvPr>
        </p:nvSpPr>
        <p:spPr>
          <a:ln/>
        </p:spPr>
      </p:sp>
      <p:sp>
        <p:nvSpPr>
          <p:cNvPr id="11267" name="Rectangle 3">
            <a:extLst>
              <a:ext uri="{FF2B5EF4-FFF2-40B4-BE49-F238E27FC236}">
                <a16:creationId xmlns:a16="http://schemas.microsoft.com/office/drawing/2014/main" id="{84669B27-B10D-4AF4-97A2-0A279705721E}"/>
              </a:ext>
            </a:extLst>
          </p:cNvPr>
          <p:cNvSpPr>
            <a:spLocks noGrp="1" noChangeArrowheads="1"/>
          </p:cNvSpPr>
          <p:nvPr>
            <p:ph type="body" idx="1"/>
          </p:nvPr>
        </p:nvSpPr>
        <p:spPr/>
        <p:txBody>
          <a:bodyPr/>
          <a:lstStyle/>
          <a:p>
            <a:endParaRPr lang="en-GB"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804304A3-1A98-FE3B-3E2B-60ECD3A617A2}"/>
              </a:ext>
            </a:extLst>
          </p:cNvPr>
          <p:cNvSpPr>
            <a:spLocks noGrp="1" noChangeArrowheads="1"/>
          </p:cNvSpPr>
          <p:nvPr>
            <p:ph type="ftr" sz="quarter" idx="4"/>
          </p:nvPr>
        </p:nvSpPr>
        <p:spPr>
          <a:ln/>
        </p:spPr>
        <p:txBody>
          <a:bodyPr/>
          <a:lstStyle/>
          <a:p>
            <a:r>
              <a:rPr lang="en-AU" altLang="en-US">
                <a:solidFill>
                  <a:schemeClr val="bg2"/>
                </a:solidFill>
              </a:rPr>
              <a:t>Copyright </a:t>
            </a:r>
            <a:r>
              <a:rPr lang="en-GB" altLang="en-US">
                <a:solidFill>
                  <a:schemeClr val="bg2"/>
                </a:solidFill>
              </a:rPr>
              <a:t>© 200</a:t>
            </a:r>
            <a:r>
              <a:rPr lang="fi-FI" altLang="en-US">
                <a:solidFill>
                  <a:schemeClr val="bg2"/>
                </a:solidFill>
              </a:rPr>
              <a:t>4 </a:t>
            </a:r>
            <a:r>
              <a:rPr lang="en-GB" altLang="en-US">
                <a:solidFill>
                  <a:schemeClr val="bg2"/>
                </a:solidFill>
              </a:rPr>
              <a:t>F-Secure Corporation. All rights reserved. </a:t>
            </a:r>
            <a:br>
              <a:rPr lang="en-GB" altLang="en-US">
                <a:solidFill>
                  <a:schemeClr val="bg2"/>
                </a:solidFill>
              </a:rPr>
            </a:br>
            <a:r>
              <a:rPr lang="en-AU" altLang="en-US">
                <a:solidFill>
                  <a:schemeClr val="bg2"/>
                </a:solidFill>
              </a:rPr>
              <a:t>Finland | France | Germany | Japan | Sweden | United Kingdom |  </a:t>
            </a:r>
            <a:r>
              <a:rPr lang="en-GB" altLang="en-US"/>
              <a:t>USA</a:t>
            </a:r>
            <a:endParaRPr lang="fi-FI" altLang="en-US"/>
          </a:p>
          <a:p>
            <a:r>
              <a:rPr lang="en-GB" altLang="en-US"/>
              <a:t>Tel. +358 9 2520 0700 | info@f-secure.com |</a:t>
            </a:r>
            <a:r>
              <a:rPr lang="fi-FI" altLang="en-US"/>
              <a:t> </a:t>
            </a:r>
            <a:r>
              <a:rPr lang="en-GB" altLang="en-US"/>
              <a:t>www.f-secure.com</a:t>
            </a:r>
          </a:p>
        </p:txBody>
      </p:sp>
      <p:sp>
        <p:nvSpPr>
          <p:cNvPr id="4" name="Rectangle 7">
            <a:extLst>
              <a:ext uri="{FF2B5EF4-FFF2-40B4-BE49-F238E27FC236}">
                <a16:creationId xmlns:a16="http://schemas.microsoft.com/office/drawing/2014/main" id="{8CD04CA9-5B0E-8E17-FBD1-EBFD1AE9653F}"/>
              </a:ext>
            </a:extLst>
          </p:cNvPr>
          <p:cNvSpPr>
            <a:spLocks noGrp="1" noChangeArrowheads="1"/>
          </p:cNvSpPr>
          <p:nvPr>
            <p:ph type="sldNum" sz="quarter" idx="5"/>
          </p:nvPr>
        </p:nvSpPr>
        <p:spPr>
          <a:ln/>
        </p:spPr>
        <p:txBody>
          <a:bodyPr/>
          <a:lstStyle/>
          <a:p>
            <a:fld id="{A3B500B9-1D20-2E45-B1EC-18B85E26C4B6}" type="slidenum">
              <a:rPr lang="en-GB" altLang="en-US"/>
              <a:pPr/>
              <a:t>15</a:t>
            </a:fld>
            <a:endParaRPr lang="en-GB" altLang="en-US"/>
          </a:p>
        </p:txBody>
      </p:sp>
      <p:sp>
        <p:nvSpPr>
          <p:cNvPr id="58370" name="Rectangle 2">
            <a:extLst>
              <a:ext uri="{FF2B5EF4-FFF2-40B4-BE49-F238E27FC236}">
                <a16:creationId xmlns:a16="http://schemas.microsoft.com/office/drawing/2014/main" id="{FCBEBEE9-5962-9DDD-0945-A48E8BD116F5}"/>
              </a:ext>
            </a:extLst>
          </p:cNvPr>
          <p:cNvSpPr>
            <a:spLocks noChangeArrowheads="1" noTextEdit="1"/>
          </p:cNvSpPr>
          <p:nvPr>
            <p:ph type="sldImg"/>
          </p:nvPr>
        </p:nvSpPr>
        <p:spPr>
          <a:ln/>
        </p:spPr>
      </p:sp>
      <p:sp>
        <p:nvSpPr>
          <p:cNvPr id="58371" name="Rectangle 3">
            <a:extLst>
              <a:ext uri="{FF2B5EF4-FFF2-40B4-BE49-F238E27FC236}">
                <a16:creationId xmlns:a16="http://schemas.microsoft.com/office/drawing/2014/main" id="{06C74C88-A290-460D-4E13-94B7E4AE1335}"/>
              </a:ext>
            </a:extLst>
          </p:cNvPr>
          <p:cNvSpPr>
            <a:spLocks noGrp="1" noChangeArrowheads="1"/>
          </p:cNvSpPr>
          <p:nvPr>
            <p:ph type="body" idx="1"/>
          </p:nvPr>
        </p:nvSpPr>
        <p:spPr/>
        <p:txBody>
          <a:bodyPr/>
          <a:lstStyle/>
          <a:p>
            <a:r>
              <a:rPr lang="fi-FI" altLang="en-US"/>
              <a:t>Ensinnäkin, automatisoitavat testitapaukset ovat erilaisia ja voivat maksaa hyvinkin enemmän suunnitteluvaiheessa. </a:t>
            </a:r>
          </a:p>
          <a:p>
            <a:r>
              <a:rPr lang="fi-FI" altLang="en-US"/>
              <a:t>Ylläpitotarve romuttaa laskelman; samojen asioiden testaaminen kun eri riskit voimassa ei fiksua. </a:t>
            </a:r>
          </a:p>
          <a:p>
            <a:r>
              <a:rPr lang="fi-FI" altLang="en-US"/>
              <a:t>Oletus että samoja testejä oikeasti ajettaisiin useaan kertaan – riskipohjaisesti miettien se ei välttämättä ole yleensäkään hyvä strategia</a:t>
            </a:r>
          </a:p>
          <a:p>
            <a:r>
              <a:rPr lang="fi-FI" altLang="en-US"/>
              <a:t>Oletus että julkaisut eivät vaadi uutta automatisointia – epärealistista vuoden tähtäimelläkin</a:t>
            </a:r>
          </a:p>
          <a:p>
            <a:endParaRPr lang="fi-FI" altLang="en-US"/>
          </a:p>
          <a:p>
            <a:r>
              <a:rPr lang="fi-FI" altLang="en-US"/>
              <a:t>Kysy aina että onko oikeasti tarpeen ajaa sama testi niin moneen kertaan??</a:t>
            </a:r>
          </a:p>
          <a:p>
            <a:r>
              <a:rPr lang="fi-FI" altLang="en-US"/>
              <a:t>Jos virheet itse asiassa löytyy käsin testatessa automaatiota laadittaessa, löytyvätkö ne automaatiolla??</a:t>
            </a:r>
            <a:endParaRPr lang="en-GB" altLang="en-US"/>
          </a:p>
          <a:p>
            <a:endParaRPr lang="en-GB"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DDEBA74B-2D57-5ECF-17B3-B1138D6442A4}"/>
              </a:ext>
            </a:extLst>
          </p:cNvPr>
          <p:cNvSpPr>
            <a:spLocks noGrp="1" noChangeArrowheads="1"/>
          </p:cNvSpPr>
          <p:nvPr>
            <p:ph type="ftr" sz="quarter" idx="4"/>
          </p:nvPr>
        </p:nvSpPr>
        <p:spPr>
          <a:ln/>
        </p:spPr>
        <p:txBody>
          <a:bodyPr/>
          <a:lstStyle/>
          <a:p>
            <a:r>
              <a:rPr lang="en-AU" altLang="en-US">
                <a:solidFill>
                  <a:schemeClr val="bg2"/>
                </a:solidFill>
              </a:rPr>
              <a:t>Copyright </a:t>
            </a:r>
            <a:r>
              <a:rPr lang="en-GB" altLang="en-US">
                <a:solidFill>
                  <a:schemeClr val="bg2"/>
                </a:solidFill>
              </a:rPr>
              <a:t>© 200</a:t>
            </a:r>
            <a:r>
              <a:rPr lang="fi-FI" altLang="en-US">
                <a:solidFill>
                  <a:schemeClr val="bg2"/>
                </a:solidFill>
              </a:rPr>
              <a:t>4 </a:t>
            </a:r>
            <a:r>
              <a:rPr lang="en-GB" altLang="en-US">
                <a:solidFill>
                  <a:schemeClr val="bg2"/>
                </a:solidFill>
              </a:rPr>
              <a:t>F-Secure Corporation. All rights reserved. </a:t>
            </a:r>
            <a:br>
              <a:rPr lang="en-GB" altLang="en-US">
                <a:solidFill>
                  <a:schemeClr val="bg2"/>
                </a:solidFill>
              </a:rPr>
            </a:br>
            <a:r>
              <a:rPr lang="en-AU" altLang="en-US">
                <a:solidFill>
                  <a:schemeClr val="bg2"/>
                </a:solidFill>
              </a:rPr>
              <a:t>Finland | France | Germany | Japan | Sweden | United Kingdom |  </a:t>
            </a:r>
            <a:r>
              <a:rPr lang="en-GB" altLang="en-US"/>
              <a:t>USA</a:t>
            </a:r>
            <a:endParaRPr lang="fi-FI" altLang="en-US"/>
          </a:p>
          <a:p>
            <a:r>
              <a:rPr lang="en-GB" altLang="en-US"/>
              <a:t>Tel. +358 9 2520 0700 | info@f-secure.com |</a:t>
            </a:r>
            <a:r>
              <a:rPr lang="fi-FI" altLang="en-US"/>
              <a:t> </a:t>
            </a:r>
            <a:r>
              <a:rPr lang="en-GB" altLang="en-US"/>
              <a:t>www.f-secure.com</a:t>
            </a:r>
          </a:p>
        </p:txBody>
      </p:sp>
      <p:sp>
        <p:nvSpPr>
          <p:cNvPr id="4" name="Rectangle 7">
            <a:extLst>
              <a:ext uri="{FF2B5EF4-FFF2-40B4-BE49-F238E27FC236}">
                <a16:creationId xmlns:a16="http://schemas.microsoft.com/office/drawing/2014/main" id="{2F3E91E6-FF43-24A6-10AF-18471294C0C1}"/>
              </a:ext>
            </a:extLst>
          </p:cNvPr>
          <p:cNvSpPr>
            <a:spLocks noGrp="1" noChangeArrowheads="1"/>
          </p:cNvSpPr>
          <p:nvPr>
            <p:ph type="sldNum" sz="quarter" idx="5"/>
          </p:nvPr>
        </p:nvSpPr>
        <p:spPr>
          <a:ln/>
        </p:spPr>
        <p:txBody>
          <a:bodyPr/>
          <a:lstStyle/>
          <a:p>
            <a:fld id="{492602DB-65D9-5742-A64F-5D7E93F474C7}" type="slidenum">
              <a:rPr lang="en-GB" altLang="en-US"/>
              <a:pPr/>
              <a:t>16</a:t>
            </a:fld>
            <a:endParaRPr lang="en-GB" altLang="en-US"/>
          </a:p>
        </p:txBody>
      </p:sp>
      <p:sp>
        <p:nvSpPr>
          <p:cNvPr id="60418" name="Rectangle 2">
            <a:extLst>
              <a:ext uri="{FF2B5EF4-FFF2-40B4-BE49-F238E27FC236}">
                <a16:creationId xmlns:a16="http://schemas.microsoft.com/office/drawing/2014/main" id="{1A2C1592-FF27-45AB-4803-BB28BBE352F1}"/>
              </a:ext>
            </a:extLst>
          </p:cNvPr>
          <p:cNvSpPr>
            <a:spLocks noChangeArrowheads="1" noTextEdit="1"/>
          </p:cNvSpPr>
          <p:nvPr>
            <p:ph type="sldImg"/>
          </p:nvPr>
        </p:nvSpPr>
        <p:spPr>
          <a:ln/>
        </p:spPr>
      </p:sp>
      <p:sp>
        <p:nvSpPr>
          <p:cNvPr id="60419" name="Rectangle 3">
            <a:extLst>
              <a:ext uri="{FF2B5EF4-FFF2-40B4-BE49-F238E27FC236}">
                <a16:creationId xmlns:a16="http://schemas.microsoft.com/office/drawing/2014/main" id="{C2F6F6EF-C08C-AFA2-C6F1-91D5346F6C3B}"/>
              </a:ext>
            </a:extLst>
          </p:cNvPr>
          <p:cNvSpPr>
            <a:spLocks noGrp="1" noChangeArrowheads="1"/>
          </p:cNvSpPr>
          <p:nvPr>
            <p:ph type="body" idx="1"/>
          </p:nvPr>
        </p:nvSpPr>
        <p:spPr/>
        <p:txBody>
          <a:bodyPr/>
          <a:lstStyle/>
          <a:p>
            <a:r>
              <a:rPr lang="fi-FI" altLang="en-US"/>
              <a:t>Maailman parhaat raportoi 15-20 % kaikista virheistä löytyy automaatiolla. Ja onko se löytynyt automaatiolla, jos se löytyy valmistellessa? </a:t>
            </a:r>
          </a:p>
          <a:p>
            <a:endParaRPr lang="fi-FI" altLang="en-US"/>
          </a:p>
          <a:p>
            <a:r>
              <a:rPr lang="fi-FI" altLang="en-US"/>
              <a:t>(veracity)</a:t>
            </a:r>
          </a:p>
          <a:p>
            <a:endParaRPr lang="en-GB"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18949A7A-DD77-D07F-5C94-1B6F08FB5F45}"/>
              </a:ext>
            </a:extLst>
          </p:cNvPr>
          <p:cNvSpPr>
            <a:spLocks noGrp="1" noChangeArrowheads="1"/>
          </p:cNvSpPr>
          <p:nvPr>
            <p:ph type="ftr" sz="quarter" idx="4"/>
          </p:nvPr>
        </p:nvSpPr>
        <p:spPr>
          <a:ln/>
        </p:spPr>
        <p:txBody>
          <a:bodyPr/>
          <a:lstStyle/>
          <a:p>
            <a:r>
              <a:rPr lang="en-AU" altLang="en-US">
                <a:solidFill>
                  <a:schemeClr val="bg2"/>
                </a:solidFill>
              </a:rPr>
              <a:t>Copyright </a:t>
            </a:r>
            <a:r>
              <a:rPr lang="en-GB" altLang="en-US">
                <a:solidFill>
                  <a:schemeClr val="bg2"/>
                </a:solidFill>
              </a:rPr>
              <a:t>© 200</a:t>
            </a:r>
            <a:r>
              <a:rPr lang="fi-FI" altLang="en-US">
                <a:solidFill>
                  <a:schemeClr val="bg2"/>
                </a:solidFill>
              </a:rPr>
              <a:t>4 </a:t>
            </a:r>
            <a:r>
              <a:rPr lang="en-GB" altLang="en-US">
                <a:solidFill>
                  <a:schemeClr val="bg2"/>
                </a:solidFill>
              </a:rPr>
              <a:t>F-Secure Corporation. All rights reserved. </a:t>
            </a:r>
            <a:br>
              <a:rPr lang="en-GB" altLang="en-US">
                <a:solidFill>
                  <a:schemeClr val="bg2"/>
                </a:solidFill>
              </a:rPr>
            </a:br>
            <a:r>
              <a:rPr lang="en-AU" altLang="en-US">
                <a:solidFill>
                  <a:schemeClr val="bg2"/>
                </a:solidFill>
              </a:rPr>
              <a:t>Finland | France | Germany | Japan | Sweden | United Kingdom |  </a:t>
            </a:r>
            <a:r>
              <a:rPr lang="en-GB" altLang="en-US"/>
              <a:t>USA</a:t>
            </a:r>
            <a:endParaRPr lang="fi-FI" altLang="en-US"/>
          </a:p>
          <a:p>
            <a:r>
              <a:rPr lang="en-GB" altLang="en-US"/>
              <a:t>Tel. +358 9 2520 0700 | info@f-secure.com |</a:t>
            </a:r>
            <a:r>
              <a:rPr lang="fi-FI" altLang="en-US"/>
              <a:t> </a:t>
            </a:r>
            <a:r>
              <a:rPr lang="en-GB" altLang="en-US"/>
              <a:t>www.f-secure.com</a:t>
            </a:r>
          </a:p>
        </p:txBody>
      </p:sp>
      <p:sp>
        <p:nvSpPr>
          <p:cNvPr id="4" name="Rectangle 7">
            <a:extLst>
              <a:ext uri="{FF2B5EF4-FFF2-40B4-BE49-F238E27FC236}">
                <a16:creationId xmlns:a16="http://schemas.microsoft.com/office/drawing/2014/main" id="{F2FEA4D4-D6ED-599F-39EF-E7ED33488864}"/>
              </a:ext>
            </a:extLst>
          </p:cNvPr>
          <p:cNvSpPr>
            <a:spLocks noGrp="1" noChangeArrowheads="1"/>
          </p:cNvSpPr>
          <p:nvPr>
            <p:ph type="sldNum" sz="quarter" idx="5"/>
          </p:nvPr>
        </p:nvSpPr>
        <p:spPr>
          <a:ln/>
        </p:spPr>
        <p:txBody>
          <a:bodyPr/>
          <a:lstStyle/>
          <a:p>
            <a:fld id="{613397D2-621D-224F-A985-9EA7060F8A8A}" type="slidenum">
              <a:rPr lang="en-GB" altLang="en-US"/>
              <a:pPr/>
              <a:t>17</a:t>
            </a:fld>
            <a:endParaRPr lang="en-GB" altLang="en-US"/>
          </a:p>
        </p:txBody>
      </p:sp>
      <p:sp>
        <p:nvSpPr>
          <p:cNvPr id="20482" name="Rectangle 2">
            <a:extLst>
              <a:ext uri="{FF2B5EF4-FFF2-40B4-BE49-F238E27FC236}">
                <a16:creationId xmlns:a16="http://schemas.microsoft.com/office/drawing/2014/main" id="{A8CD4442-AD6E-CCC9-5392-121A9F95B27D}"/>
              </a:ext>
            </a:extLst>
          </p:cNvPr>
          <p:cNvSpPr>
            <a:spLocks noChangeArrowheads="1" noTextEdit="1"/>
          </p:cNvSpPr>
          <p:nvPr>
            <p:ph type="sldImg"/>
          </p:nvPr>
        </p:nvSpPr>
        <p:spPr>
          <a:ln/>
        </p:spPr>
      </p:sp>
      <p:sp>
        <p:nvSpPr>
          <p:cNvPr id="20483" name="Rectangle 3">
            <a:extLst>
              <a:ext uri="{FF2B5EF4-FFF2-40B4-BE49-F238E27FC236}">
                <a16:creationId xmlns:a16="http://schemas.microsoft.com/office/drawing/2014/main" id="{2EF515A7-E0DB-9694-8EAF-B13D16AD9395}"/>
              </a:ext>
            </a:extLst>
          </p:cNvPr>
          <p:cNvSpPr>
            <a:spLocks noGrp="1" noChangeArrowheads="1"/>
          </p:cNvSpPr>
          <p:nvPr>
            <p:ph type="body" idx="1"/>
          </p:nvPr>
        </p:nvSpPr>
        <p:spPr>
          <a:xfrm>
            <a:off x="685800" y="4343400"/>
            <a:ext cx="5486400" cy="4114800"/>
          </a:xfrm>
        </p:spPr>
        <p:txBody>
          <a:bodyPr/>
          <a:lstStyle/>
          <a:p>
            <a:r>
              <a:rPr lang="fi-FI" altLang="en-US"/>
              <a:t>Esimerkki Bret Pettichordilta: Oli vertailtu kolmea välinettä, joista kaksi kaupallista ja yksi avoimen lähdekoodin. Mikään ei täyttänyt täysin vaatimuksia. Ajateltiin että kohtuukalliisiin kaupallisiin voisi saada lisäominaisuuksia. Ei luvattu. Lopputulemana palkattiin kaveri laajentamaan avoimen lähdekoodin juttua puoleksi vuodeksi, vastaava kustannus kuin kaupallisille, saatiin mitä tarvittiin.Varsinkaan isot ei tuppaa hyppimään liian pienien toiveiden mukaan... </a:t>
            </a:r>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EAF6111-046C-E30D-41B3-260F93169112}"/>
              </a:ext>
            </a:extLst>
          </p:cNvPr>
          <p:cNvSpPr>
            <a:spLocks noGrp="1" noChangeArrowheads="1"/>
          </p:cNvSpPr>
          <p:nvPr>
            <p:ph type="sldNum" sz="quarter" idx="5"/>
          </p:nvPr>
        </p:nvSpPr>
        <p:spPr>
          <a:ln/>
        </p:spPr>
        <p:txBody>
          <a:bodyPr/>
          <a:lstStyle/>
          <a:p>
            <a:fld id="{2685C5A7-572A-B848-BF1C-1D25779ECCF5}" type="slidenum">
              <a:rPr lang="en-GB" altLang="en-US"/>
              <a:pPr/>
              <a:t>4</a:t>
            </a:fld>
            <a:endParaRPr lang="en-GB" altLang="en-US"/>
          </a:p>
        </p:txBody>
      </p:sp>
      <p:sp>
        <p:nvSpPr>
          <p:cNvPr id="28674" name="Rectangle 2">
            <a:extLst>
              <a:ext uri="{FF2B5EF4-FFF2-40B4-BE49-F238E27FC236}">
                <a16:creationId xmlns:a16="http://schemas.microsoft.com/office/drawing/2014/main" id="{BA11D807-436C-8640-67E4-B24844123DB2}"/>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287C97C-68B5-CF8C-FDCD-8110F3762AF1}"/>
              </a:ext>
            </a:extLst>
          </p:cNvPr>
          <p:cNvSpPr>
            <a:spLocks noGrp="1" noChangeArrowheads="1"/>
          </p:cNvSpPr>
          <p:nvPr>
            <p:ph type="body" idx="1"/>
          </p:nvPr>
        </p:nvSpPr>
        <p:spPr/>
        <p:txBody>
          <a:bodyPr/>
          <a:lstStyle/>
          <a:p>
            <a:r>
              <a:rPr lang="fi-FI" altLang="en-US" b="1">
                <a:latin typeface="Arial" panose="020B0604020202020204" pitchFamily="34" charset="0"/>
                <a:cs typeface="Arial" panose="020B0604020202020204" pitchFamily="34" charset="0"/>
              </a:rPr>
              <a:t>1. Testaus on ”sarja toimintoja”</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Itse asiassa, testaus on vuorovaikutusta, jota rytmittää ohjelmiston arviointi. Vaikka on hyödyllistä tunnistaa sarja toimintoja joita käydään läpi, on myös tärkeää ymmärtää että testauksen jättäminen tälle tasolle luo liian kevyen joukon testejä. Monet vuorovaikutuksista ovat niin monimutkaisia, moniselitteisiä ja muuttuvia että niitä ei voida kuvata järkevästi etukäteen.</a:t>
            </a:r>
          </a:p>
          <a:p>
            <a:r>
              <a:rPr lang="fi-FI" altLang="en-US">
                <a:latin typeface="Arial" panose="020B0604020202020204" pitchFamily="34" charset="0"/>
                <a:cs typeface="Arial" panose="020B0604020202020204" pitchFamily="34" charset="0"/>
              </a:rPr>
              <a:t>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2. Testaus tarkoittaa samojen asioiden toistamista kerta toisensa jälkeen</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Jos testitapauksella ei alkujaan löydy virhettä, on todennäköistä että sillä ei koskaan löydy virhettä ellei järjestelmään ilmaannu uutta virhettä. Jos testeissä on vaihtelevuutta, kuten yleensä käsin testatessa on, myös jo olemassa olevien virheiden paljastuminen on mahdollista uusien syntyneiden lisäksi. Bach raportoi Borlandin kehityksessä useiden automatisointivuosien jälkeen yli 80 % virheistä löytyneen edelleen käsin tehtävillä testeillä. Erittäin toistettavat testit voivat itse asiassa minimoida mahdollisuuden löytää tärkeitä ongelmia, vähän niinkuin se että kävelisi miinakentällä toisen jalanjäljissä minimoisi mahdollisuuden räjäyttää miina.</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3. Voimme automatisoida testauksen toiminnot</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Jotkut asiat ovat vaikeita koneelle, mutta helppoja ihmisille. Erityisesti testauksen tulosten arviointi ”onko tämä oikein” on moniulotteista ja kaikkia ulottuvuuksia ei voi automatisoida. Eikä välttämättä edes ajattele ennen kuin niihin törmää käytännössä.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 </a:t>
            </a:r>
          </a:p>
          <a:p>
            <a:r>
              <a:rPr lang="fi-FI" altLang="en-US" b="1">
                <a:latin typeface="Arial" panose="020B0604020202020204" pitchFamily="34" charset="0"/>
                <a:cs typeface="Arial" panose="020B0604020202020204" pitchFamily="34" charset="0"/>
              </a:rPr>
              <a:t>4. Automatisoitu testi on nopeampi koska se ei tarvitse ihmisen puuttumista asiaan</a:t>
            </a:r>
          </a:p>
          <a:p>
            <a:r>
              <a:rPr lang="fi-FI" altLang="en-US">
                <a:latin typeface="Arial" panose="020B0604020202020204" pitchFamily="34" charset="0"/>
                <a:cs typeface="Arial" panose="020B0604020202020204" pitchFamily="34" charset="0"/>
              </a:rPr>
              <a:t>Kaikki automatisoidut testit vaativat ihmisen puuttumista asiaan, ainakin rikkinäisten testien korjaamisessa ja tulosten analysoinnissa – onko virhe testissä vai testattavassa sovelluksessa.</a:t>
            </a:r>
          </a:p>
          <a:p>
            <a:r>
              <a:rPr lang="fi-FI" altLang="en-US">
                <a:latin typeface="Arial" panose="020B0604020202020204" pitchFamily="34" charset="0"/>
                <a:cs typeface="Arial" panose="020B0604020202020204" pitchFamily="34" charset="0"/>
              </a:rPr>
              <a:t>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5. Automaatio vähentää ihmisten tekemiä virheitä</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Automaatio vähentää joitain virheitä, mutta toisaalta luo toisenlaisia virheitä. Automaatiolla voi päästä eroon virheistä joita ihmiset tekevät kun annetaan tehtäväksi lista yksinkertaisia ja puuduttavia tehtäviä. Ihmisillä on ainakin periaatteessa paremmat mahdollisuudet käyttää järkeään samalla ja ajatella niissäkin ulottuvuuksissa joita ei ole tullut automatisoitua.</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6. Käsin tehtävän ja automatisoidun testauksen kuluja ja hyötyjä voidaan järkevästi verrata</a:t>
            </a:r>
          </a:p>
          <a:p>
            <a:r>
              <a:rPr lang="fi-FI" altLang="en-US">
                <a:latin typeface="Arial" panose="020B0604020202020204" pitchFamily="34" charset="0"/>
                <a:cs typeface="Arial" panose="020B0604020202020204" pitchFamily="34" charset="0"/>
              </a:rPr>
              <a:t>Käsin testaaminen ja automatisoitu testaaminen ovat hyvin erilaisia prosesseja eivätkä kaksi tapaa suorittaa sama prosessi – ihminen kykenee näkemään asioita moniulotteisesti samaa prosessia suorittaessaan ja tämä ero on merkittävä. Niillä on tapana löytää erilaisia virheitä. Niinpä suora vertailu on mahdollista, mutta merkityksetöntä. Tasan samoja testejä tuskin tehtäisiin käsin tai välttämättä olisi oikeasti tarpeenkaan tehdä käsin. Automaatio on osa moniulotteista hyvää testausstrategiaa.</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7. Automaatio johtaa merkittäviin resurssikustannussäästöihin</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Automaation kustannus muodostuu automaation kehittämisestä, käyttämisestä, ylläpitämisestä ja automaation aiheuttaminen uusien tehtävien tekemisen kustannuksesta (testitapauksien tarkempi dokumentointi, automaation testaaminen ja dokumentointi, tulosten läpikäynti, muutosten analysointi automaatiovaikutusmielessä, jaetun automaatiotestijakson kehittämisen koordinointi, testien toimivuus useissa ympäristöissä). Jäljelle jää edelleen paljon käsin tehtävää testausta. Automaatiolla ei yleensä vähennetä työtä.</a:t>
            </a:r>
          </a:p>
          <a:p>
            <a:r>
              <a:rPr lang="fi-FI" altLang="en-US">
                <a:latin typeface="Arial" panose="020B0604020202020204" pitchFamily="34" charset="0"/>
                <a:cs typeface="Arial" panose="020B0604020202020204" pitchFamily="34" charset="0"/>
              </a:rPr>
              <a:t>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8. Automaatio ei vaikuta heikentävästi testausprojektiin</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On vaarallista automatisoida jotain mitä ei ymmärretä. Testausstrategia ja automaation osuus siinä pitää ymmärtää ennen automaatiota, tai tekninen ihmetys saattaa peittää alleen todellisen tavoitteen eli sovelluksen testaamisen. Vanhoja testejä edellisiltä kehittäjiltä ei uskalleta heittää pois, vaan niitä korjaillaan puolisokkona, koska ne saattavat olla oleellisia.</a:t>
            </a:r>
          </a:p>
          <a:p>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60443D69-7588-93BD-22FB-B1745EBCA95D}"/>
              </a:ext>
            </a:extLst>
          </p:cNvPr>
          <p:cNvSpPr>
            <a:spLocks noGrp="1" noChangeArrowheads="1"/>
          </p:cNvSpPr>
          <p:nvPr>
            <p:ph type="ftr" sz="quarter" idx="4"/>
          </p:nvPr>
        </p:nvSpPr>
        <p:spPr>
          <a:ln/>
        </p:spPr>
        <p:txBody>
          <a:bodyPr/>
          <a:lstStyle/>
          <a:p>
            <a:r>
              <a:rPr lang="en-AU" altLang="en-US">
                <a:solidFill>
                  <a:schemeClr val="bg2"/>
                </a:solidFill>
              </a:rPr>
              <a:t>Copyright </a:t>
            </a:r>
            <a:r>
              <a:rPr lang="en-GB" altLang="en-US">
                <a:solidFill>
                  <a:schemeClr val="bg2"/>
                </a:solidFill>
              </a:rPr>
              <a:t>© 200</a:t>
            </a:r>
            <a:r>
              <a:rPr lang="fi-FI" altLang="en-US">
                <a:solidFill>
                  <a:schemeClr val="bg2"/>
                </a:solidFill>
              </a:rPr>
              <a:t>4 </a:t>
            </a:r>
            <a:r>
              <a:rPr lang="en-GB" altLang="en-US">
                <a:solidFill>
                  <a:schemeClr val="bg2"/>
                </a:solidFill>
              </a:rPr>
              <a:t>F-Secure Corporation. All rights reserved. </a:t>
            </a:r>
            <a:br>
              <a:rPr lang="en-GB" altLang="en-US">
                <a:solidFill>
                  <a:schemeClr val="bg2"/>
                </a:solidFill>
              </a:rPr>
            </a:br>
            <a:r>
              <a:rPr lang="en-AU" altLang="en-US">
                <a:solidFill>
                  <a:schemeClr val="bg2"/>
                </a:solidFill>
              </a:rPr>
              <a:t>Finland | France | Germany | Japan | Sweden | United Kingdom |  </a:t>
            </a:r>
            <a:r>
              <a:rPr lang="en-GB" altLang="en-US"/>
              <a:t>USA</a:t>
            </a:r>
            <a:endParaRPr lang="fi-FI" altLang="en-US"/>
          </a:p>
          <a:p>
            <a:r>
              <a:rPr lang="en-GB" altLang="en-US"/>
              <a:t>Tel. +358 9 2520 0700 | info@f-secure.com |</a:t>
            </a:r>
            <a:r>
              <a:rPr lang="fi-FI" altLang="en-US"/>
              <a:t> </a:t>
            </a:r>
            <a:r>
              <a:rPr lang="en-GB" altLang="en-US"/>
              <a:t>www.f-secure.com</a:t>
            </a:r>
          </a:p>
        </p:txBody>
      </p:sp>
      <p:sp>
        <p:nvSpPr>
          <p:cNvPr id="4" name="Rectangle 7">
            <a:extLst>
              <a:ext uri="{FF2B5EF4-FFF2-40B4-BE49-F238E27FC236}">
                <a16:creationId xmlns:a16="http://schemas.microsoft.com/office/drawing/2014/main" id="{CFCEE1E2-0F8C-AC64-861C-67AC0FF8A509}"/>
              </a:ext>
            </a:extLst>
          </p:cNvPr>
          <p:cNvSpPr>
            <a:spLocks noGrp="1" noChangeArrowheads="1"/>
          </p:cNvSpPr>
          <p:nvPr>
            <p:ph type="sldNum" sz="quarter" idx="5"/>
          </p:nvPr>
        </p:nvSpPr>
        <p:spPr>
          <a:ln/>
        </p:spPr>
        <p:txBody>
          <a:bodyPr/>
          <a:lstStyle/>
          <a:p>
            <a:fld id="{83BDCDBC-F477-984B-ADDE-29FA0468D56C}" type="slidenum">
              <a:rPr lang="en-GB" altLang="en-US"/>
              <a:pPr/>
              <a:t>6</a:t>
            </a:fld>
            <a:endParaRPr lang="en-GB" altLang="en-US"/>
          </a:p>
        </p:txBody>
      </p:sp>
      <p:sp>
        <p:nvSpPr>
          <p:cNvPr id="27650" name="Rectangle 2">
            <a:extLst>
              <a:ext uri="{FF2B5EF4-FFF2-40B4-BE49-F238E27FC236}">
                <a16:creationId xmlns:a16="http://schemas.microsoft.com/office/drawing/2014/main" id="{2CF33CDA-9D90-921F-1D95-496CF0A8CBB6}"/>
              </a:ext>
            </a:extLst>
          </p:cNvPr>
          <p:cNvSpPr>
            <a:spLocks noChangeArrowheads="1" noTextEdit="1"/>
          </p:cNvSpPr>
          <p:nvPr>
            <p:ph type="sldImg"/>
          </p:nvPr>
        </p:nvSpPr>
        <p:spPr>
          <a:ln/>
        </p:spPr>
      </p:sp>
      <p:sp>
        <p:nvSpPr>
          <p:cNvPr id="27651" name="Rectangle 3">
            <a:extLst>
              <a:ext uri="{FF2B5EF4-FFF2-40B4-BE49-F238E27FC236}">
                <a16:creationId xmlns:a16="http://schemas.microsoft.com/office/drawing/2014/main" id="{6E6824BA-D51C-E144-6CB0-9EE1E8EBA15A}"/>
              </a:ext>
            </a:extLst>
          </p:cNvPr>
          <p:cNvSpPr>
            <a:spLocks noGrp="1" noChangeArrowheads="1"/>
          </p:cNvSpPr>
          <p:nvPr>
            <p:ph type="body" idx="1"/>
          </p:nvPr>
        </p:nvSpPr>
        <p:spPr>
          <a:xfrm>
            <a:off x="685800" y="4343400"/>
            <a:ext cx="5486400" cy="4114800"/>
          </a:xfrm>
        </p:spPr>
        <p:txBody>
          <a:bodyPr/>
          <a:lstStyle/>
          <a:p>
            <a:r>
              <a:rPr lang="fi-FI" altLang="en-US"/>
              <a:t>Kategorisointi – lajittelu/ryhmittely?</a:t>
            </a:r>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F331EE23-08DE-25B9-74E3-310121780066}"/>
              </a:ext>
            </a:extLst>
          </p:cNvPr>
          <p:cNvSpPr>
            <a:spLocks noGrp="1" noChangeArrowheads="1"/>
          </p:cNvSpPr>
          <p:nvPr>
            <p:ph type="ftr" sz="quarter" idx="4"/>
          </p:nvPr>
        </p:nvSpPr>
        <p:spPr>
          <a:ln/>
        </p:spPr>
        <p:txBody>
          <a:bodyPr/>
          <a:lstStyle/>
          <a:p>
            <a:r>
              <a:rPr lang="en-AU" altLang="en-US">
                <a:solidFill>
                  <a:schemeClr val="bg2"/>
                </a:solidFill>
              </a:rPr>
              <a:t>Copyright </a:t>
            </a:r>
            <a:r>
              <a:rPr lang="en-GB" altLang="en-US">
                <a:solidFill>
                  <a:schemeClr val="bg2"/>
                </a:solidFill>
              </a:rPr>
              <a:t>© 200</a:t>
            </a:r>
            <a:r>
              <a:rPr lang="fi-FI" altLang="en-US">
                <a:solidFill>
                  <a:schemeClr val="bg2"/>
                </a:solidFill>
              </a:rPr>
              <a:t>4 </a:t>
            </a:r>
            <a:r>
              <a:rPr lang="en-GB" altLang="en-US">
                <a:solidFill>
                  <a:schemeClr val="bg2"/>
                </a:solidFill>
              </a:rPr>
              <a:t>F-Secure Corporation. All rights reserved. </a:t>
            </a:r>
            <a:br>
              <a:rPr lang="en-GB" altLang="en-US">
                <a:solidFill>
                  <a:schemeClr val="bg2"/>
                </a:solidFill>
              </a:rPr>
            </a:br>
            <a:r>
              <a:rPr lang="en-AU" altLang="en-US">
                <a:solidFill>
                  <a:schemeClr val="bg2"/>
                </a:solidFill>
              </a:rPr>
              <a:t>Finland | France | Germany | Japan | Sweden | United Kingdom |  </a:t>
            </a:r>
            <a:r>
              <a:rPr lang="en-GB" altLang="en-US"/>
              <a:t>USA</a:t>
            </a:r>
            <a:endParaRPr lang="fi-FI" altLang="en-US"/>
          </a:p>
          <a:p>
            <a:r>
              <a:rPr lang="en-GB" altLang="en-US"/>
              <a:t>Tel. +358 9 2520 0700 | info@f-secure.com |</a:t>
            </a:r>
            <a:r>
              <a:rPr lang="fi-FI" altLang="en-US"/>
              <a:t> </a:t>
            </a:r>
            <a:r>
              <a:rPr lang="en-GB" altLang="en-US"/>
              <a:t>www.f-secure.com</a:t>
            </a:r>
          </a:p>
        </p:txBody>
      </p:sp>
      <p:sp>
        <p:nvSpPr>
          <p:cNvPr id="4" name="Rectangle 7">
            <a:extLst>
              <a:ext uri="{FF2B5EF4-FFF2-40B4-BE49-F238E27FC236}">
                <a16:creationId xmlns:a16="http://schemas.microsoft.com/office/drawing/2014/main" id="{A1B906E9-3709-92CE-441B-6FF1B0DEB862}"/>
              </a:ext>
            </a:extLst>
          </p:cNvPr>
          <p:cNvSpPr>
            <a:spLocks noGrp="1" noChangeArrowheads="1"/>
          </p:cNvSpPr>
          <p:nvPr>
            <p:ph type="sldNum" sz="quarter" idx="5"/>
          </p:nvPr>
        </p:nvSpPr>
        <p:spPr>
          <a:ln/>
        </p:spPr>
        <p:txBody>
          <a:bodyPr/>
          <a:lstStyle/>
          <a:p>
            <a:fld id="{738E3362-1265-A640-9717-3A6EB3461498}" type="slidenum">
              <a:rPr lang="en-GB" altLang="en-US"/>
              <a:pPr/>
              <a:t>7</a:t>
            </a:fld>
            <a:endParaRPr lang="en-GB" altLang="en-US"/>
          </a:p>
        </p:txBody>
      </p:sp>
      <p:sp>
        <p:nvSpPr>
          <p:cNvPr id="29698" name="Rectangle 2">
            <a:extLst>
              <a:ext uri="{FF2B5EF4-FFF2-40B4-BE49-F238E27FC236}">
                <a16:creationId xmlns:a16="http://schemas.microsoft.com/office/drawing/2014/main" id="{74591695-9E3B-05FE-2DA1-FEE509C55EB6}"/>
              </a:ext>
            </a:extLst>
          </p:cNvPr>
          <p:cNvSpPr>
            <a:spLocks noChangeArrowheads="1" noTextEdit="1"/>
          </p:cNvSpPr>
          <p:nvPr>
            <p:ph type="sldImg"/>
          </p:nvPr>
        </p:nvSpPr>
        <p:spPr>
          <a:ln/>
        </p:spPr>
      </p:sp>
      <p:sp>
        <p:nvSpPr>
          <p:cNvPr id="29699" name="Rectangle 3">
            <a:extLst>
              <a:ext uri="{FF2B5EF4-FFF2-40B4-BE49-F238E27FC236}">
                <a16:creationId xmlns:a16="http://schemas.microsoft.com/office/drawing/2014/main" id="{B871DC27-21B1-3704-0931-C9E5C2819DEC}"/>
              </a:ext>
            </a:extLst>
          </p:cNvPr>
          <p:cNvSpPr>
            <a:spLocks noGrp="1" noChangeArrowheads="1"/>
          </p:cNvSpPr>
          <p:nvPr>
            <p:ph type="body" idx="1"/>
          </p:nvPr>
        </p:nvSpPr>
        <p:spPr>
          <a:xfrm>
            <a:off x="685800" y="4343400"/>
            <a:ext cx="5486400" cy="4114800"/>
          </a:xfrm>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DCEAFAB3-9166-0407-25B6-E62970CF8405}"/>
              </a:ext>
            </a:extLst>
          </p:cNvPr>
          <p:cNvSpPr>
            <a:spLocks noGrp="1" noChangeArrowheads="1"/>
          </p:cNvSpPr>
          <p:nvPr>
            <p:ph type="ftr" sz="quarter" idx="4"/>
          </p:nvPr>
        </p:nvSpPr>
        <p:spPr>
          <a:ln/>
        </p:spPr>
        <p:txBody>
          <a:bodyPr/>
          <a:lstStyle/>
          <a:p>
            <a:r>
              <a:rPr lang="en-AU" altLang="en-US">
                <a:solidFill>
                  <a:schemeClr val="bg2"/>
                </a:solidFill>
              </a:rPr>
              <a:t>Copyright </a:t>
            </a:r>
            <a:r>
              <a:rPr lang="en-GB" altLang="en-US">
                <a:solidFill>
                  <a:schemeClr val="bg2"/>
                </a:solidFill>
              </a:rPr>
              <a:t>© 200</a:t>
            </a:r>
            <a:r>
              <a:rPr lang="fi-FI" altLang="en-US">
                <a:solidFill>
                  <a:schemeClr val="bg2"/>
                </a:solidFill>
              </a:rPr>
              <a:t>4 </a:t>
            </a:r>
            <a:r>
              <a:rPr lang="en-GB" altLang="en-US">
                <a:solidFill>
                  <a:schemeClr val="bg2"/>
                </a:solidFill>
              </a:rPr>
              <a:t>F-Secure Corporation. All rights reserved. </a:t>
            </a:r>
            <a:br>
              <a:rPr lang="en-GB" altLang="en-US">
                <a:solidFill>
                  <a:schemeClr val="bg2"/>
                </a:solidFill>
              </a:rPr>
            </a:br>
            <a:r>
              <a:rPr lang="en-AU" altLang="en-US">
                <a:solidFill>
                  <a:schemeClr val="bg2"/>
                </a:solidFill>
              </a:rPr>
              <a:t>Finland | France | Germany | Japan | Sweden | United Kingdom |  </a:t>
            </a:r>
            <a:r>
              <a:rPr lang="en-GB" altLang="en-US"/>
              <a:t>USA</a:t>
            </a:r>
            <a:endParaRPr lang="fi-FI" altLang="en-US"/>
          </a:p>
          <a:p>
            <a:r>
              <a:rPr lang="en-GB" altLang="en-US"/>
              <a:t>Tel. +358 9 2520 0700 | info@f-secure.com |</a:t>
            </a:r>
            <a:r>
              <a:rPr lang="fi-FI" altLang="en-US"/>
              <a:t> </a:t>
            </a:r>
            <a:r>
              <a:rPr lang="en-GB" altLang="en-US"/>
              <a:t>www.f-secure.com</a:t>
            </a:r>
          </a:p>
        </p:txBody>
      </p:sp>
      <p:sp>
        <p:nvSpPr>
          <p:cNvPr id="4" name="Rectangle 7">
            <a:extLst>
              <a:ext uri="{FF2B5EF4-FFF2-40B4-BE49-F238E27FC236}">
                <a16:creationId xmlns:a16="http://schemas.microsoft.com/office/drawing/2014/main" id="{72B25733-1C32-4915-F047-1895FED379ED}"/>
              </a:ext>
            </a:extLst>
          </p:cNvPr>
          <p:cNvSpPr>
            <a:spLocks noGrp="1" noChangeArrowheads="1"/>
          </p:cNvSpPr>
          <p:nvPr>
            <p:ph type="sldNum" sz="quarter" idx="5"/>
          </p:nvPr>
        </p:nvSpPr>
        <p:spPr>
          <a:ln/>
        </p:spPr>
        <p:txBody>
          <a:bodyPr/>
          <a:lstStyle/>
          <a:p>
            <a:fld id="{62F0638A-1C96-BA4F-B90D-6AE07A4379EC}" type="slidenum">
              <a:rPr lang="en-GB" altLang="en-US"/>
              <a:pPr/>
              <a:t>8</a:t>
            </a:fld>
            <a:endParaRPr lang="en-GB" altLang="en-US"/>
          </a:p>
        </p:txBody>
      </p:sp>
      <p:sp>
        <p:nvSpPr>
          <p:cNvPr id="31746" name="Rectangle 2">
            <a:extLst>
              <a:ext uri="{FF2B5EF4-FFF2-40B4-BE49-F238E27FC236}">
                <a16:creationId xmlns:a16="http://schemas.microsoft.com/office/drawing/2014/main" id="{D6623119-1B52-6EE5-C7A4-DADB75D803BA}"/>
              </a:ext>
            </a:extLst>
          </p:cNvPr>
          <p:cNvSpPr>
            <a:spLocks noChangeArrowheads="1" noTextEdit="1"/>
          </p:cNvSpPr>
          <p:nvPr>
            <p:ph type="sldImg"/>
          </p:nvPr>
        </p:nvSpPr>
        <p:spPr>
          <a:ln/>
        </p:spPr>
      </p:sp>
      <p:sp>
        <p:nvSpPr>
          <p:cNvPr id="31747" name="Rectangle 3">
            <a:extLst>
              <a:ext uri="{FF2B5EF4-FFF2-40B4-BE49-F238E27FC236}">
                <a16:creationId xmlns:a16="http://schemas.microsoft.com/office/drawing/2014/main" id="{CCBE45F6-C1E5-85B8-49BC-68028837125E}"/>
              </a:ext>
            </a:extLst>
          </p:cNvPr>
          <p:cNvSpPr>
            <a:spLocks noGrp="1" noChangeArrowheads="1"/>
          </p:cNvSpPr>
          <p:nvPr>
            <p:ph type="body" idx="1"/>
          </p:nvPr>
        </p:nvSpPr>
        <p:spPr>
          <a:xfrm>
            <a:off x="685800" y="4343400"/>
            <a:ext cx="5486400" cy="4114800"/>
          </a:xfrm>
        </p:spPr>
        <p:txBody>
          <a:bodyPr/>
          <a:lstStyle/>
          <a:p>
            <a:r>
              <a:rPr lang="fi-FI" altLang="en-US"/>
              <a:t>Miten ilmaisisin Mercuryn hienon triggerijuttusysteemin (Topaz) joka on vaan hiukan täydennetty kuormitustestausväline – raporteissa aikaulottuvuus. </a:t>
            </a:r>
          </a:p>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51742DC4-DFA9-0966-B7D2-5389650A4816}"/>
              </a:ext>
            </a:extLst>
          </p:cNvPr>
          <p:cNvSpPr>
            <a:spLocks noGrp="1" noChangeArrowheads="1"/>
          </p:cNvSpPr>
          <p:nvPr>
            <p:ph type="ftr" sz="quarter" idx="4"/>
          </p:nvPr>
        </p:nvSpPr>
        <p:spPr>
          <a:ln/>
        </p:spPr>
        <p:txBody>
          <a:bodyPr/>
          <a:lstStyle/>
          <a:p>
            <a:r>
              <a:rPr lang="en-AU" altLang="en-US">
                <a:solidFill>
                  <a:schemeClr val="bg2"/>
                </a:solidFill>
              </a:rPr>
              <a:t>Copyright </a:t>
            </a:r>
            <a:r>
              <a:rPr lang="en-GB" altLang="en-US">
                <a:solidFill>
                  <a:schemeClr val="bg2"/>
                </a:solidFill>
              </a:rPr>
              <a:t>© 200</a:t>
            </a:r>
            <a:r>
              <a:rPr lang="fi-FI" altLang="en-US">
                <a:solidFill>
                  <a:schemeClr val="bg2"/>
                </a:solidFill>
              </a:rPr>
              <a:t>4 </a:t>
            </a:r>
            <a:r>
              <a:rPr lang="en-GB" altLang="en-US">
                <a:solidFill>
                  <a:schemeClr val="bg2"/>
                </a:solidFill>
              </a:rPr>
              <a:t>F-Secure Corporation. All rights reserved. </a:t>
            </a:r>
            <a:br>
              <a:rPr lang="en-GB" altLang="en-US">
                <a:solidFill>
                  <a:schemeClr val="bg2"/>
                </a:solidFill>
              </a:rPr>
            </a:br>
            <a:r>
              <a:rPr lang="en-AU" altLang="en-US">
                <a:solidFill>
                  <a:schemeClr val="bg2"/>
                </a:solidFill>
              </a:rPr>
              <a:t>Finland | France | Germany | Japan | Sweden | United Kingdom |  </a:t>
            </a:r>
            <a:r>
              <a:rPr lang="en-GB" altLang="en-US"/>
              <a:t>USA</a:t>
            </a:r>
            <a:endParaRPr lang="fi-FI" altLang="en-US"/>
          </a:p>
          <a:p>
            <a:r>
              <a:rPr lang="en-GB" altLang="en-US"/>
              <a:t>Tel. +358 9 2520 0700 | info@f-secure.com |</a:t>
            </a:r>
            <a:r>
              <a:rPr lang="fi-FI" altLang="en-US"/>
              <a:t> </a:t>
            </a:r>
            <a:r>
              <a:rPr lang="en-GB" altLang="en-US"/>
              <a:t>www.f-secure.com</a:t>
            </a:r>
          </a:p>
        </p:txBody>
      </p:sp>
      <p:sp>
        <p:nvSpPr>
          <p:cNvPr id="4" name="Rectangle 7">
            <a:extLst>
              <a:ext uri="{FF2B5EF4-FFF2-40B4-BE49-F238E27FC236}">
                <a16:creationId xmlns:a16="http://schemas.microsoft.com/office/drawing/2014/main" id="{5723CDF8-615E-F67A-341F-A10D91E0E189}"/>
              </a:ext>
            </a:extLst>
          </p:cNvPr>
          <p:cNvSpPr>
            <a:spLocks noGrp="1" noChangeArrowheads="1"/>
          </p:cNvSpPr>
          <p:nvPr>
            <p:ph type="sldNum" sz="quarter" idx="5"/>
          </p:nvPr>
        </p:nvSpPr>
        <p:spPr>
          <a:ln/>
        </p:spPr>
        <p:txBody>
          <a:bodyPr/>
          <a:lstStyle/>
          <a:p>
            <a:fld id="{03120D94-35D4-ED45-9AA5-1F6DEBD0361B}" type="slidenum">
              <a:rPr lang="en-GB" altLang="en-US"/>
              <a:pPr/>
              <a:t>9</a:t>
            </a:fld>
            <a:endParaRPr lang="en-GB" altLang="en-US"/>
          </a:p>
        </p:txBody>
      </p:sp>
      <p:sp>
        <p:nvSpPr>
          <p:cNvPr id="33794" name="Rectangle 2">
            <a:extLst>
              <a:ext uri="{FF2B5EF4-FFF2-40B4-BE49-F238E27FC236}">
                <a16:creationId xmlns:a16="http://schemas.microsoft.com/office/drawing/2014/main" id="{6B80072D-14BD-537E-C51E-BF9D028CC34D}"/>
              </a:ext>
            </a:extLst>
          </p:cNvPr>
          <p:cNvSpPr>
            <a:spLocks noChangeArrowheads="1" noTextEdit="1"/>
          </p:cNvSpPr>
          <p:nvPr>
            <p:ph type="sldImg"/>
          </p:nvPr>
        </p:nvSpPr>
        <p:spPr>
          <a:ln/>
        </p:spPr>
      </p:sp>
      <p:sp>
        <p:nvSpPr>
          <p:cNvPr id="33795" name="Rectangle 3">
            <a:extLst>
              <a:ext uri="{FF2B5EF4-FFF2-40B4-BE49-F238E27FC236}">
                <a16:creationId xmlns:a16="http://schemas.microsoft.com/office/drawing/2014/main" id="{7AE9660E-E16B-B6D0-67FA-D7CA5ECD2113}"/>
              </a:ext>
            </a:extLst>
          </p:cNvPr>
          <p:cNvSpPr>
            <a:spLocks noGrp="1" noChangeArrowheads="1"/>
          </p:cNvSpPr>
          <p:nvPr>
            <p:ph type="body" idx="1"/>
          </p:nvPr>
        </p:nvSpPr>
        <p:spPr>
          <a:xfrm>
            <a:off x="685800" y="4343400"/>
            <a:ext cx="5486400" cy="4114800"/>
          </a:xfrm>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8D41E3B0-778E-50C4-1E6C-4B4AD294DF1D}"/>
              </a:ext>
            </a:extLst>
          </p:cNvPr>
          <p:cNvSpPr>
            <a:spLocks noGrp="1" noChangeArrowheads="1"/>
          </p:cNvSpPr>
          <p:nvPr>
            <p:ph type="ftr" sz="quarter" idx="4"/>
          </p:nvPr>
        </p:nvSpPr>
        <p:spPr>
          <a:ln/>
        </p:spPr>
        <p:txBody>
          <a:bodyPr/>
          <a:lstStyle/>
          <a:p>
            <a:r>
              <a:rPr lang="en-AU" altLang="en-US">
                <a:solidFill>
                  <a:schemeClr val="bg2"/>
                </a:solidFill>
              </a:rPr>
              <a:t>Copyright </a:t>
            </a:r>
            <a:r>
              <a:rPr lang="en-GB" altLang="en-US">
                <a:solidFill>
                  <a:schemeClr val="bg2"/>
                </a:solidFill>
              </a:rPr>
              <a:t>© 200</a:t>
            </a:r>
            <a:r>
              <a:rPr lang="fi-FI" altLang="en-US">
                <a:solidFill>
                  <a:schemeClr val="bg2"/>
                </a:solidFill>
              </a:rPr>
              <a:t>4 </a:t>
            </a:r>
            <a:r>
              <a:rPr lang="en-GB" altLang="en-US">
                <a:solidFill>
                  <a:schemeClr val="bg2"/>
                </a:solidFill>
              </a:rPr>
              <a:t>F-Secure Corporation. All rights reserved. </a:t>
            </a:r>
            <a:br>
              <a:rPr lang="en-GB" altLang="en-US">
                <a:solidFill>
                  <a:schemeClr val="bg2"/>
                </a:solidFill>
              </a:rPr>
            </a:br>
            <a:r>
              <a:rPr lang="en-AU" altLang="en-US">
                <a:solidFill>
                  <a:schemeClr val="bg2"/>
                </a:solidFill>
              </a:rPr>
              <a:t>Finland | France | Germany | Japan | Sweden | United Kingdom |  </a:t>
            </a:r>
            <a:r>
              <a:rPr lang="en-GB" altLang="en-US"/>
              <a:t>USA</a:t>
            </a:r>
            <a:endParaRPr lang="fi-FI" altLang="en-US"/>
          </a:p>
          <a:p>
            <a:r>
              <a:rPr lang="en-GB" altLang="en-US"/>
              <a:t>Tel. +358 9 2520 0700 | info@f-secure.com |</a:t>
            </a:r>
            <a:r>
              <a:rPr lang="fi-FI" altLang="en-US"/>
              <a:t> </a:t>
            </a:r>
            <a:r>
              <a:rPr lang="en-GB" altLang="en-US"/>
              <a:t>www.f-secure.com</a:t>
            </a:r>
          </a:p>
        </p:txBody>
      </p:sp>
      <p:sp>
        <p:nvSpPr>
          <p:cNvPr id="4" name="Rectangle 7">
            <a:extLst>
              <a:ext uri="{FF2B5EF4-FFF2-40B4-BE49-F238E27FC236}">
                <a16:creationId xmlns:a16="http://schemas.microsoft.com/office/drawing/2014/main" id="{38A26101-B8FC-F915-D5D6-9006FB429D3C}"/>
              </a:ext>
            </a:extLst>
          </p:cNvPr>
          <p:cNvSpPr>
            <a:spLocks noGrp="1" noChangeArrowheads="1"/>
          </p:cNvSpPr>
          <p:nvPr>
            <p:ph type="sldNum" sz="quarter" idx="5"/>
          </p:nvPr>
        </p:nvSpPr>
        <p:spPr>
          <a:ln/>
        </p:spPr>
        <p:txBody>
          <a:bodyPr/>
          <a:lstStyle/>
          <a:p>
            <a:fld id="{EFE9735F-0D22-834F-AD33-0AD8C2CC7317}" type="slidenum">
              <a:rPr lang="en-GB" altLang="en-US"/>
              <a:pPr/>
              <a:t>11</a:t>
            </a:fld>
            <a:endParaRPr lang="en-GB" altLang="en-US"/>
          </a:p>
        </p:txBody>
      </p:sp>
      <p:sp>
        <p:nvSpPr>
          <p:cNvPr id="50178" name="Rectangle 2">
            <a:extLst>
              <a:ext uri="{FF2B5EF4-FFF2-40B4-BE49-F238E27FC236}">
                <a16:creationId xmlns:a16="http://schemas.microsoft.com/office/drawing/2014/main" id="{CC8A4711-0BE8-9406-11E3-B21EAD5614F2}"/>
              </a:ext>
            </a:extLst>
          </p:cNvPr>
          <p:cNvSpPr>
            <a:spLocks noChangeArrowheads="1" noTextEdit="1"/>
          </p:cNvSpPr>
          <p:nvPr>
            <p:ph type="sldImg"/>
          </p:nvPr>
        </p:nvSpPr>
        <p:spPr>
          <a:ln/>
        </p:spPr>
      </p:sp>
      <p:sp>
        <p:nvSpPr>
          <p:cNvPr id="50179" name="Rectangle 3">
            <a:extLst>
              <a:ext uri="{FF2B5EF4-FFF2-40B4-BE49-F238E27FC236}">
                <a16:creationId xmlns:a16="http://schemas.microsoft.com/office/drawing/2014/main" id="{043DD2F7-1004-5214-8ECE-068C0FD61D14}"/>
              </a:ext>
            </a:extLst>
          </p:cNvPr>
          <p:cNvSpPr>
            <a:spLocks noGrp="1" noChangeArrowheads="1"/>
          </p:cNvSpPr>
          <p:nvPr>
            <p:ph type="body" idx="1"/>
          </p:nvPr>
        </p:nvSpPr>
        <p:spPr>
          <a:xfrm>
            <a:off x="685800" y="4343400"/>
            <a:ext cx="5486400" cy="4114800"/>
          </a:xfrm>
        </p:spPr>
        <p:txBody>
          <a:bodyPr/>
          <a:lstStyle/>
          <a:p>
            <a:r>
              <a:rPr lang="fi-FI" altLang="en-US"/>
              <a:t>Esimerkkinä siitä että jos esim pitää tehdä päivän pikakartoitus hyötyihin ja valmiuksiin, kokonaiskakusta kannattaa kysellä hiukan eri painotuksilla eri henkilöiltä. </a:t>
            </a:r>
          </a:p>
          <a:p>
            <a:endParaRPr lang="fi-FI" altLang="en-US"/>
          </a:p>
          <a:p>
            <a:r>
              <a:rPr lang="fi-FI" altLang="en-US"/>
              <a:t>Tällä framella voi vielä katsastella sekä että välinekategorioita. Tosin ympäristö, teknologia ja testattavuus on hyvin erilaiset tukemisvälineille. AInakin osalle. Ei kaikille. </a:t>
            </a:r>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34EE609-DF61-E65F-4982-F790208456A6}"/>
              </a:ext>
            </a:extLst>
          </p:cNvPr>
          <p:cNvSpPr>
            <a:spLocks noGrp="1" noChangeArrowheads="1"/>
          </p:cNvSpPr>
          <p:nvPr>
            <p:ph type="sldNum" sz="quarter" idx="5"/>
          </p:nvPr>
        </p:nvSpPr>
        <p:spPr>
          <a:ln/>
        </p:spPr>
        <p:txBody>
          <a:bodyPr/>
          <a:lstStyle/>
          <a:p>
            <a:fld id="{FE55ECB8-5DF6-8C42-925F-CD4FDBE562C6}" type="slidenum">
              <a:rPr lang="en-GB" altLang="en-US"/>
              <a:pPr/>
              <a:t>12</a:t>
            </a:fld>
            <a:endParaRPr lang="en-GB" altLang="en-US"/>
          </a:p>
        </p:txBody>
      </p:sp>
      <p:sp>
        <p:nvSpPr>
          <p:cNvPr id="23554" name="Rectangle 2">
            <a:extLst>
              <a:ext uri="{FF2B5EF4-FFF2-40B4-BE49-F238E27FC236}">
                <a16:creationId xmlns:a16="http://schemas.microsoft.com/office/drawing/2014/main" id="{F5C0A43D-023F-6184-6D29-8A3E9E76EB75}"/>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3555" name="Rectangle 3">
            <a:extLst>
              <a:ext uri="{FF2B5EF4-FFF2-40B4-BE49-F238E27FC236}">
                <a16:creationId xmlns:a16="http://schemas.microsoft.com/office/drawing/2014/main" id="{684EFA92-841D-1029-D848-00F001BE61FD}"/>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fi-FI" altLang="en-US"/>
              <a:t>controlling the software to be  tested (ability to repro)</a:t>
            </a:r>
            <a:endParaRPr lang="en-GB"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D413B40E-6DF7-F1AD-9561-D3552498EAEF}"/>
              </a:ext>
            </a:extLst>
          </p:cNvPr>
          <p:cNvSpPr>
            <a:spLocks noGrp="1" noChangeArrowheads="1"/>
          </p:cNvSpPr>
          <p:nvPr>
            <p:ph type="ftr" sz="quarter" idx="4"/>
          </p:nvPr>
        </p:nvSpPr>
        <p:spPr>
          <a:ln/>
        </p:spPr>
        <p:txBody>
          <a:bodyPr/>
          <a:lstStyle/>
          <a:p>
            <a:r>
              <a:rPr lang="en-AU" altLang="en-US">
                <a:solidFill>
                  <a:schemeClr val="bg2"/>
                </a:solidFill>
              </a:rPr>
              <a:t>Copyright </a:t>
            </a:r>
            <a:r>
              <a:rPr lang="en-GB" altLang="en-US">
                <a:solidFill>
                  <a:schemeClr val="bg2"/>
                </a:solidFill>
              </a:rPr>
              <a:t>© 200</a:t>
            </a:r>
            <a:r>
              <a:rPr lang="fi-FI" altLang="en-US">
                <a:solidFill>
                  <a:schemeClr val="bg2"/>
                </a:solidFill>
              </a:rPr>
              <a:t>4 </a:t>
            </a:r>
            <a:r>
              <a:rPr lang="en-GB" altLang="en-US">
                <a:solidFill>
                  <a:schemeClr val="bg2"/>
                </a:solidFill>
              </a:rPr>
              <a:t>F-Secure Corporation. All rights reserved. </a:t>
            </a:r>
            <a:br>
              <a:rPr lang="en-GB" altLang="en-US">
                <a:solidFill>
                  <a:schemeClr val="bg2"/>
                </a:solidFill>
              </a:rPr>
            </a:br>
            <a:r>
              <a:rPr lang="en-AU" altLang="en-US">
                <a:solidFill>
                  <a:schemeClr val="bg2"/>
                </a:solidFill>
              </a:rPr>
              <a:t>Finland | France | Germany | Japan | Sweden | United Kingdom |  </a:t>
            </a:r>
            <a:r>
              <a:rPr lang="en-GB" altLang="en-US"/>
              <a:t>USA</a:t>
            </a:r>
            <a:endParaRPr lang="fi-FI" altLang="en-US"/>
          </a:p>
          <a:p>
            <a:r>
              <a:rPr lang="en-GB" altLang="en-US"/>
              <a:t>Tel. +358 9 2520 0700 | info@f-secure.com |</a:t>
            </a:r>
            <a:r>
              <a:rPr lang="fi-FI" altLang="en-US"/>
              <a:t> </a:t>
            </a:r>
            <a:r>
              <a:rPr lang="en-GB" altLang="en-US"/>
              <a:t>www.f-secure.com</a:t>
            </a:r>
          </a:p>
        </p:txBody>
      </p:sp>
      <p:sp>
        <p:nvSpPr>
          <p:cNvPr id="4" name="Rectangle 7">
            <a:extLst>
              <a:ext uri="{FF2B5EF4-FFF2-40B4-BE49-F238E27FC236}">
                <a16:creationId xmlns:a16="http://schemas.microsoft.com/office/drawing/2014/main" id="{A1C75980-3B30-495B-B04B-F9D31B3508BD}"/>
              </a:ext>
            </a:extLst>
          </p:cNvPr>
          <p:cNvSpPr>
            <a:spLocks noGrp="1" noChangeArrowheads="1"/>
          </p:cNvSpPr>
          <p:nvPr>
            <p:ph type="sldNum" sz="quarter" idx="5"/>
          </p:nvPr>
        </p:nvSpPr>
        <p:spPr>
          <a:ln/>
        </p:spPr>
        <p:txBody>
          <a:bodyPr/>
          <a:lstStyle/>
          <a:p>
            <a:fld id="{74CD51BF-8AA3-B748-85EC-11E32E78141E}" type="slidenum">
              <a:rPr lang="en-GB" altLang="en-US"/>
              <a:pPr/>
              <a:t>14</a:t>
            </a:fld>
            <a:endParaRPr lang="en-GB" altLang="en-US"/>
          </a:p>
        </p:txBody>
      </p:sp>
      <p:sp>
        <p:nvSpPr>
          <p:cNvPr id="55298" name="Rectangle 2">
            <a:extLst>
              <a:ext uri="{FF2B5EF4-FFF2-40B4-BE49-F238E27FC236}">
                <a16:creationId xmlns:a16="http://schemas.microsoft.com/office/drawing/2014/main" id="{0880E24E-F2C9-55FC-BC48-0B201F903335}"/>
              </a:ext>
            </a:extLst>
          </p:cNvPr>
          <p:cNvSpPr>
            <a:spLocks noChangeArrowheads="1" noTextEdit="1"/>
          </p:cNvSpPr>
          <p:nvPr>
            <p:ph type="sldImg"/>
          </p:nvPr>
        </p:nvSpPr>
        <p:spPr>
          <a:ln/>
        </p:spPr>
      </p:sp>
      <p:sp>
        <p:nvSpPr>
          <p:cNvPr id="55299" name="Rectangle 3">
            <a:extLst>
              <a:ext uri="{FF2B5EF4-FFF2-40B4-BE49-F238E27FC236}">
                <a16:creationId xmlns:a16="http://schemas.microsoft.com/office/drawing/2014/main" id="{DCF5870E-F438-852D-4269-6BE9469382D6}"/>
              </a:ext>
            </a:extLst>
          </p:cNvPr>
          <p:cNvSpPr>
            <a:spLocks noGrp="1" noChangeArrowheads="1"/>
          </p:cNvSpPr>
          <p:nvPr>
            <p:ph type="body" idx="1"/>
          </p:nvPr>
        </p:nvSpPr>
        <p:spPr/>
        <p:txBody>
          <a:bodyPr/>
          <a:lstStyle/>
          <a:p>
            <a:r>
              <a:rPr lang="fi-FI" altLang="en-US"/>
              <a:t>Lopulta kuitenkin 2 päivän töitä kohden olisi 2 tuntia sitä manuaalista testausta – ja miten se automaatio siinä auttoikaan?</a:t>
            </a:r>
          </a:p>
          <a:p>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creativecommons.org/licenses/by/4.0/?ref=chooser-v1" TargetMode="External"/><Relationship Id="rId3" Type="http://schemas.openxmlformats.org/officeDocument/2006/relationships/image" Target="../media/image2.PNG"/><Relationship Id="rId7" Type="http://schemas.openxmlformats.org/officeDocument/2006/relationships/hyperlink" Target="https://maaretp.com/"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7.png"/><Relationship Id="rId15" Type="http://schemas.openxmlformats.org/officeDocument/2006/relationships/image" Target="../media/image18.jpeg"/><Relationship Id="rId10" Type="http://schemas.openxmlformats.org/officeDocument/2006/relationships/image" Target="../media/image13.jpeg"/><Relationship Id="rId4" Type="http://schemas.openxmlformats.org/officeDocument/2006/relationships/image" Target="../media/image6.png"/><Relationship Id="rId9" Type="http://schemas.openxmlformats.org/officeDocument/2006/relationships/image" Target="../media/image12.jpeg"/><Relationship Id="rId14" Type="http://schemas.openxmlformats.org/officeDocument/2006/relationships/image" Target="../media/image17.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7" name="Picture 26" descr="Pink smoke on a black background&#10;&#10;Description automatically generated">
            <a:extLst>
              <a:ext uri="{FF2B5EF4-FFF2-40B4-BE49-F238E27FC236}">
                <a16:creationId xmlns:a16="http://schemas.microsoft.com/office/drawing/2014/main" id="{38DC0145-21D8-0D70-FE2A-42A62D93B0F3}"/>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rot="16200000">
            <a:off x="-515652" y="515653"/>
            <a:ext cx="6857999" cy="5826691"/>
          </a:xfrm>
          <a:prstGeom prst="rect">
            <a:avLst/>
          </a:prstGeom>
        </p:spPr>
      </p:pic>
      <p:pic>
        <p:nvPicPr>
          <p:cNvPr id="26" name="Picture 25" descr="A pink smoke on a black background&#10;&#10;Description automatically generated">
            <a:extLst>
              <a:ext uri="{FF2B5EF4-FFF2-40B4-BE49-F238E27FC236}">
                <a16:creationId xmlns:a16="http://schemas.microsoft.com/office/drawing/2014/main" id="{2895069A-0ACD-82E2-7CED-9900F910EDE6}"/>
              </a:ext>
            </a:extLst>
          </p:cNvPr>
          <p:cNvPicPr>
            <a:picLocks noGrp="1" noRot="1" noChangeAspect="1" noMove="1" noResize="1" noEditPoints="1" noAdjustHandles="1" noChangeArrowheads="1" noChangeShapeType="1" noCrop="1"/>
          </p:cNvPicPr>
          <p:nvPr userDrawn="1"/>
        </p:nvPicPr>
        <p:blipFill>
          <a:blip r:embed="rId3"/>
          <a:stretch>
            <a:fillRect/>
          </a:stretch>
        </p:blipFill>
        <p:spPr>
          <a:xfrm rot="10800000">
            <a:off x="4419600" y="990341"/>
            <a:ext cx="7772400" cy="5826691"/>
          </a:xfrm>
          <a:prstGeom prst="rect">
            <a:avLst/>
          </a:prstGeom>
        </p:spPr>
      </p:pic>
      <p:sp>
        <p:nvSpPr>
          <p:cNvPr id="2" name="Title 1">
            <a:extLst>
              <a:ext uri="{FF2B5EF4-FFF2-40B4-BE49-F238E27FC236}">
                <a16:creationId xmlns:a16="http://schemas.microsoft.com/office/drawing/2014/main" id="{697649B9-FF4E-7F65-B498-218B49AFE2C6}"/>
              </a:ext>
            </a:extLst>
          </p:cNvPr>
          <p:cNvSpPr>
            <a:spLocks noGrp="1"/>
          </p:cNvSpPr>
          <p:nvPr>
            <p:ph type="ctrTitle"/>
          </p:nvPr>
        </p:nvSpPr>
        <p:spPr>
          <a:xfrm>
            <a:off x="2756451" y="1828038"/>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580060C4-4E77-C41A-F920-0339ADD7B828}"/>
              </a:ext>
            </a:extLst>
          </p:cNvPr>
          <p:cNvSpPr>
            <a:spLocks noGrp="1"/>
          </p:cNvSpPr>
          <p:nvPr>
            <p:ph type="subTitle" idx="1"/>
          </p:nvPr>
        </p:nvSpPr>
        <p:spPr>
          <a:xfrm>
            <a:off x="2756451" y="4307713"/>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Picture 7" descr="A pink text on a black background&#10;&#10;Description automatically generated">
            <a:extLst>
              <a:ext uri="{FF2B5EF4-FFF2-40B4-BE49-F238E27FC236}">
                <a16:creationId xmlns:a16="http://schemas.microsoft.com/office/drawing/2014/main" id="{9A2F010A-DDBE-6F36-45D4-C265EF549539}"/>
              </a:ext>
            </a:extLst>
          </p:cNvPr>
          <p:cNvPicPr>
            <a:picLocks noChangeAspect="1"/>
          </p:cNvPicPr>
          <p:nvPr userDrawn="1"/>
        </p:nvPicPr>
        <p:blipFill>
          <a:blip r:embed="rId4"/>
          <a:stretch>
            <a:fillRect/>
          </a:stretch>
        </p:blipFill>
        <p:spPr>
          <a:xfrm>
            <a:off x="89452" y="0"/>
            <a:ext cx="4114800" cy="1991246"/>
          </a:xfrm>
          <a:prstGeom prst="rect">
            <a:avLst/>
          </a:prstGeom>
        </p:spPr>
      </p:pic>
      <p:pic>
        <p:nvPicPr>
          <p:cNvPr id="10" name="Picture 9">
            <a:extLst>
              <a:ext uri="{FF2B5EF4-FFF2-40B4-BE49-F238E27FC236}">
                <a16:creationId xmlns:a16="http://schemas.microsoft.com/office/drawing/2014/main" id="{FD688452-0C6A-990C-3A1B-F8E05E09CD8A}"/>
              </a:ext>
            </a:extLst>
          </p:cNvPr>
          <p:cNvPicPr>
            <a:picLocks noChangeAspect="1"/>
          </p:cNvPicPr>
          <p:nvPr userDrawn="1"/>
        </p:nvPicPr>
        <p:blipFill>
          <a:blip r:embed="rId5"/>
          <a:stretch>
            <a:fillRect/>
          </a:stretch>
        </p:blipFill>
        <p:spPr>
          <a:xfrm>
            <a:off x="1840948" y="1717176"/>
            <a:ext cx="1930400" cy="609600"/>
          </a:xfrm>
          <a:prstGeom prst="rect">
            <a:avLst/>
          </a:prstGeom>
        </p:spPr>
      </p:pic>
      <p:pic>
        <p:nvPicPr>
          <p:cNvPr id="11" name="Picture 10">
            <a:extLst>
              <a:ext uri="{FF2B5EF4-FFF2-40B4-BE49-F238E27FC236}">
                <a16:creationId xmlns:a16="http://schemas.microsoft.com/office/drawing/2014/main" id="{E4AF2AB3-4186-9B64-9C56-E04DFCE372B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63885" y="6213543"/>
            <a:ext cx="1537363" cy="537887"/>
          </a:xfrm>
          <a:prstGeom prst="rect">
            <a:avLst/>
          </a:prstGeom>
          <a:ln>
            <a:solidFill>
              <a:schemeClr val="tx1"/>
            </a:solidFill>
          </a:ln>
        </p:spPr>
      </p:pic>
      <p:sp>
        <p:nvSpPr>
          <p:cNvPr id="12" name="Rectangle 11">
            <a:extLst>
              <a:ext uri="{FF2B5EF4-FFF2-40B4-BE49-F238E27FC236}">
                <a16:creationId xmlns:a16="http://schemas.microsoft.com/office/drawing/2014/main" id="{AFF81385-EABA-BFA6-A974-FF95911DECB5}"/>
              </a:ext>
            </a:extLst>
          </p:cNvPr>
          <p:cNvSpPr/>
          <p:nvPr userDrawn="1"/>
        </p:nvSpPr>
        <p:spPr>
          <a:xfrm>
            <a:off x="1701248" y="6331598"/>
            <a:ext cx="4289330" cy="338554"/>
          </a:xfrm>
          <a:prstGeom prst="rect">
            <a:avLst/>
          </a:prstGeom>
        </p:spPr>
        <p:txBody>
          <a:bodyPr wrap="square">
            <a:spAutoFit/>
          </a:bodyPr>
          <a:lstStyle/>
          <a:p>
            <a:r>
              <a:rPr lang="en-US" sz="1600" dirty="0"/>
              <a:t>by </a:t>
            </a:r>
            <a:r>
              <a:rPr lang="en-US" sz="1600" dirty="0">
                <a:hlinkClick r:id="rId7">
                  <a:extLst>
                    <a:ext uri="{A12FA001-AC4F-418D-AE19-62706E023703}">
                      <ahyp:hlinkClr xmlns:ahyp="http://schemas.microsoft.com/office/drawing/2018/hyperlinkcolor" val="tx"/>
                    </a:ext>
                  </a:extLst>
                </a:hlinkClick>
              </a:rPr>
              <a:t>Maaret Pyhäjärvi</a:t>
            </a:r>
            <a:r>
              <a:rPr lang="en-US" sz="1600" dirty="0"/>
              <a:t> is licensed under </a:t>
            </a:r>
            <a:r>
              <a:rPr lang="en-US" sz="1600" dirty="0">
                <a:hlinkClick r:id="rId8">
                  <a:extLst>
                    <a:ext uri="{A12FA001-AC4F-418D-AE19-62706E023703}">
                      <ahyp:hlinkClr xmlns:ahyp="http://schemas.microsoft.com/office/drawing/2018/hyperlinkcolor" val="tx"/>
                    </a:ext>
                  </a:extLst>
                </a:hlinkClick>
              </a:rPr>
              <a:t>CC BY 4.0</a:t>
            </a:r>
            <a:endParaRPr lang="en-US" sz="1600" dirty="0"/>
          </a:p>
        </p:txBody>
      </p:sp>
      <p:pic>
        <p:nvPicPr>
          <p:cNvPr id="29" name="Picture 28" descr="Logo&#10;&#10;Description automatically generated">
            <a:extLst>
              <a:ext uri="{FF2B5EF4-FFF2-40B4-BE49-F238E27FC236}">
                <a16:creationId xmlns:a16="http://schemas.microsoft.com/office/drawing/2014/main" id="{840288AF-7056-AD54-CD09-BFB34F21C87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30" name="TextBox 29">
            <a:extLst>
              <a:ext uri="{FF2B5EF4-FFF2-40B4-BE49-F238E27FC236}">
                <a16:creationId xmlns:a16="http://schemas.microsoft.com/office/drawing/2014/main" id="{9A172FFF-BDF2-A3CD-FC33-FCC9425767A2}"/>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31" name="Picture 2">
            <a:extLst>
              <a:ext uri="{FF2B5EF4-FFF2-40B4-BE49-F238E27FC236}">
                <a16:creationId xmlns:a16="http://schemas.microsoft.com/office/drawing/2014/main" id="{A06611A0-39CA-B03E-0279-D4384C712BAF}"/>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EC66586-A665-8021-C5D5-92E3DFCEE8CC}"/>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3839557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B3037-85F1-A5D0-BF32-2AC2D9A353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52A43F-4554-4933-CCE5-18123554B5FB}"/>
              </a:ext>
            </a:extLst>
          </p:cNvPr>
          <p:cNvSpPr>
            <a:spLocks noGrp="1"/>
          </p:cNvSpPr>
          <p:nvPr>
            <p:ph sz="half" idx="1"/>
          </p:nvPr>
        </p:nvSpPr>
        <p:spPr>
          <a:xfrm>
            <a:off x="1295400" y="1773239"/>
            <a:ext cx="4745567" cy="4103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587A06-C25A-6538-BA7C-82197A8A4279}"/>
              </a:ext>
            </a:extLst>
          </p:cNvPr>
          <p:cNvSpPr>
            <a:spLocks noGrp="1"/>
          </p:cNvSpPr>
          <p:nvPr>
            <p:ph sz="half" idx="2"/>
          </p:nvPr>
        </p:nvSpPr>
        <p:spPr>
          <a:xfrm>
            <a:off x="6244167" y="1773239"/>
            <a:ext cx="4747684" cy="4103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AD4173-5294-0684-DF5B-54DBA95F22FB}"/>
              </a:ext>
            </a:extLst>
          </p:cNvPr>
          <p:cNvSpPr>
            <a:spLocks noGrp="1"/>
          </p:cNvSpPr>
          <p:nvPr>
            <p:ph type="dt" sz="half" idx="10"/>
          </p:nvPr>
        </p:nvSpPr>
        <p:spPr/>
        <p:txBody>
          <a:bodyPr/>
          <a:lstStyle>
            <a:lvl1pPr>
              <a:defRPr/>
            </a:lvl1pPr>
          </a:lstStyle>
          <a:p>
            <a:endParaRPr lang="en-GB" altLang="en-US" dirty="0"/>
          </a:p>
        </p:txBody>
      </p:sp>
    </p:spTree>
    <p:extLst>
      <p:ext uri="{BB962C8B-B14F-4D97-AF65-F5344CB8AC3E}">
        <p14:creationId xmlns:p14="http://schemas.microsoft.com/office/powerpoint/2010/main" val="996144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1AB71-AE8D-4A79-D4C4-AC14205FCFE8}"/>
              </a:ext>
            </a:extLst>
          </p:cNvPr>
          <p:cNvSpPr>
            <a:spLocks noGrp="1"/>
          </p:cNvSpPr>
          <p:nvPr>
            <p:ph type="title"/>
          </p:nvPr>
        </p:nvSpPr>
        <p:spPr>
          <a:xfrm>
            <a:off x="1295400" y="692150"/>
            <a:ext cx="9696451" cy="384175"/>
          </a:xfrm>
        </p:spPr>
        <p:txBody>
          <a:bodyPr/>
          <a:lstStyle/>
          <a:p>
            <a:r>
              <a:rPr lang="en-US"/>
              <a:t>Click to edit Master title style</a:t>
            </a:r>
          </a:p>
        </p:txBody>
      </p:sp>
      <p:sp>
        <p:nvSpPr>
          <p:cNvPr id="3" name="Table Placeholder 2">
            <a:extLst>
              <a:ext uri="{FF2B5EF4-FFF2-40B4-BE49-F238E27FC236}">
                <a16:creationId xmlns:a16="http://schemas.microsoft.com/office/drawing/2014/main" id="{F6DE640E-F1DC-9657-B32A-E67F755F6204}"/>
              </a:ext>
            </a:extLst>
          </p:cNvPr>
          <p:cNvSpPr>
            <a:spLocks noGrp="1"/>
          </p:cNvSpPr>
          <p:nvPr>
            <p:ph type="tbl" idx="1"/>
          </p:nvPr>
        </p:nvSpPr>
        <p:spPr>
          <a:xfrm>
            <a:off x="1295400" y="1773239"/>
            <a:ext cx="9696451" cy="4103687"/>
          </a:xfrm>
        </p:spPr>
        <p:txBody>
          <a:bodyPr/>
          <a:lstStyle/>
          <a:p>
            <a:endParaRPr lang="en-US"/>
          </a:p>
        </p:txBody>
      </p:sp>
      <p:sp>
        <p:nvSpPr>
          <p:cNvPr id="4" name="Date Placeholder 3">
            <a:extLst>
              <a:ext uri="{FF2B5EF4-FFF2-40B4-BE49-F238E27FC236}">
                <a16:creationId xmlns:a16="http://schemas.microsoft.com/office/drawing/2014/main" id="{392E4EEA-7A76-E78D-2DC7-385EABB9AEDA}"/>
              </a:ext>
            </a:extLst>
          </p:cNvPr>
          <p:cNvSpPr>
            <a:spLocks noGrp="1"/>
          </p:cNvSpPr>
          <p:nvPr>
            <p:ph type="dt" sz="half" idx="10"/>
          </p:nvPr>
        </p:nvSpPr>
        <p:spPr>
          <a:xfrm>
            <a:off x="8839200" y="6477000"/>
            <a:ext cx="2540000" cy="228600"/>
          </a:xfrm>
        </p:spPr>
        <p:txBody>
          <a:bodyPr/>
          <a:lstStyle>
            <a:lvl1pPr>
              <a:defRPr>
                <a:solidFill>
                  <a:schemeClr val="bg1"/>
                </a:solidFill>
              </a:defRPr>
            </a:lvl1pPr>
          </a:lstStyle>
          <a:p>
            <a:endParaRPr lang="en-GB" altLang="en-US" dirty="0"/>
          </a:p>
        </p:txBody>
      </p:sp>
    </p:spTree>
    <p:extLst>
      <p:ext uri="{BB962C8B-B14F-4D97-AF65-F5344CB8AC3E}">
        <p14:creationId xmlns:p14="http://schemas.microsoft.com/office/powerpoint/2010/main" val="2575897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E395-DFBA-4D7B-E24F-0E28B9C50A33}"/>
              </a:ext>
            </a:extLst>
          </p:cNvPr>
          <p:cNvSpPr>
            <a:spLocks noGrp="1"/>
          </p:cNvSpPr>
          <p:nvPr>
            <p:ph type="title"/>
          </p:nvPr>
        </p:nvSpPr>
        <p:spPr/>
        <p:txBody>
          <a:bodyPr/>
          <a:lstStyle/>
          <a:p>
            <a:r>
              <a:rPr lang="en-US"/>
              <a:t>Click to edit Master title style</a:t>
            </a:r>
          </a:p>
        </p:txBody>
      </p:sp>
      <p:pic>
        <p:nvPicPr>
          <p:cNvPr id="9" name="Picture 8" descr="Logo&#10;&#10;Description automatically generated">
            <a:extLst>
              <a:ext uri="{FF2B5EF4-FFF2-40B4-BE49-F238E27FC236}">
                <a16:creationId xmlns:a16="http://schemas.microsoft.com/office/drawing/2014/main" id="{A7322BE7-8566-01AD-E26E-A96CC941C0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10" name="TextBox 9">
            <a:extLst>
              <a:ext uri="{FF2B5EF4-FFF2-40B4-BE49-F238E27FC236}">
                <a16:creationId xmlns:a16="http://schemas.microsoft.com/office/drawing/2014/main" id="{200EE4AB-C295-0484-A1C7-4AEFE95B6203}"/>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11" name="Picture 2">
            <a:extLst>
              <a:ext uri="{FF2B5EF4-FFF2-40B4-BE49-F238E27FC236}">
                <a16:creationId xmlns:a16="http://schemas.microsoft.com/office/drawing/2014/main" id="{3CD8EB03-7838-95F5-38CD-78C11045C4D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E689159-045B-780E-F619-C0415A4B14BF}"/>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3962183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3" name="Picture 12" descr="Logo&#10;&#10;Description automatically generated">
            <a:extLst>
              <a:ext uri="{FF2B5EF4-FFF2-40B4-BE49-F238E27FC236}">
                <a16:creationId xmlns:a16="http://schemas.microsoft.com/office/drawing/2014/main" id="{CA5CC67E-78F5-87D0-CD42-6F2F59CFBA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14" name="TextBox 13">
            <a:extLst>
              <a:ext uri="{FF2B5EF4-FFF2-40B4-BE49-F238E27FC236}">
                <a16:creationId xmlns:a16="http://schemas.microsoft.com/office/drawing/2014/main" id="{95816F13-9865-DC10-3A2D-B0BB6A3E340F}"/>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15" name="Picture 2">
            <a:extLst>
              <a:ext uri="{FF2B5EF4-FFF2-40B4-BE49-F238E27FC236}">
                <a16:creationId xmlns:a16="http://schemas.microsoft.com/office/drawing/2014/main" id="{1B8E12E1-70F3-54AA-564C-6673CD9941E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7771B83-213D-7FAD-47C6-D9E667DA5E8E}"/>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3530580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2" name="Picture 1" descr="Pink smoke on a black background&#10;&#10;Description automatically generated">
            <a:extLst>
              <a:ext uri="{FF2B5EF4-FFF2-40B4-BE49-F238E27FC236}">
                <a16:creationId xmlns:a16="http://schemas.microsoft.com/office/drawing/2014/main" id="{7609F39C-A52A-EDBC-FDBB-C5A7BFF24287}"/>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rot="16200000">
            <a:off x="-515652" y="515653"/>
            <a:ext cx="6857999" cy="5826691"/>
          </a:xfrm>
          <a:prstGeom prst="rect">
            <a:avLst/>
          </a:prstGeom>
        </p:spPr>
      </p:pic>
      <p:pic>
        <p:nvPicPr>
          <p:cNvPr id="3" name="Picture 2" descr="A pink smoke on a black background&#10;&#10;Description automatically generated">
            <a:extLst>
              <a:ext uri="{FF2B5EF4-FFF2-40B4-BE49-F238E27FC236}">
                <a16:creationId xmlns:a16="http://schemas.microsoft.com/office/drawing/2014/main" id="{191C3700-BB74-671B-10EC-B568FAE0E3C9}"/>
              </a:ext>
            </a:extLst>
          </p:cNvPr>
          <p:cNvPicPr>
            <a:picLocks noGrp="1" noRot="1" noChangeAspect="1" noMove="1" noResize="1" noEditPoints="1" noAdjustHandles="1" noChangeArrowheads="1" noChangeShapeType="1" noCrop="1"/>
          </p:cNvPicPr>
          <p:nvPr userDrawn="1"/>
        </p:nvPicPr>
        <p:blipFill>
          <a:blip r:embed="rId3"/>
          <a:stretch>
            <a:fillRect/>
          </a:stretch>
        </p:blipFill>
        <p:spPr>
          <a:xfrm rot="10800000">
            <a:off x="4419600" y="990341"/>
            <a:ext cx="7772400" cy="5826691"/>
          </a:xfrm>
          <a:prstGeom prst="rect">
            <a:avLst/>
          </a:prstGeom>
        </p:spPr>
      </p:pic>
      <p:pic>
        <p:nvPicPr>
          <p:cNvPr id="7" name="Picture 6" descr="Logo&#10;&#10;Description automatically generated">
            <a:extLst>
              <a:ext uri="{FF2B5EF4-FFF2-40B4-BE49-F238E27FC236}">
                <a16:creationId xmlns:a16="http://schemas.microsoft.com/office/drawing/2014/main" id="{0F4AEB3A-0C2F-1E49-6BC7-3AFAB15F9ED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8" name="TextBox 7">
            <a:extLst>
              <a:ext uri="{FF2B5EF4-FFF2-40B4-BE49-F238E27FC236}">
                <a16:creationId xmlns:a16="http://schemas.microsoft.com/office/drawing/2014/main" id="{F9A2976F-7336-869B-80A5-74CDA664AD69}"/>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9" name="Picture 2">
            <a:extLst>
              <a:ext uri="{FF2B5EF4-FFF2-40B4-BE49-F238E27FC236}">
                <a16:creationId xmlns:a16="http://schemas.microsoft.com/office/drawing/2014/main" id="{3522EB12-7D70-DFDC-E29F-C7F13E5114C9}"/>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B4B50A1-F500-5B09-3B9E-C9D84506BD6C}"/>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3919189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5" name="Picture 4" descr="A pink smoke on a black background&#10;&#10;Description automatically generated">
            <a:extLst>
              <a:ext uri="{FF2B5EF4-FFF2-40B4-BE49-F238E27FC236}">
                <a16:creationId xmlns:a16="http://schemas.microsoft.com/office/drawing/2014/main" id="{87FA5194-5911-CF44-2F68-BCAB192B3CF4}"/>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rot="16200000">
            <a:off x="3689253" y="-1644746"/>
            <a:ext cx="4813493" cy="12192000"/>
          </a:xfrm>
          <a:prstGeom prst="rect">
            <a:avLst/>
          </a:prstGeom>
        </p:spPr>
      </p:pic>
      <p:pic>
        <p:nvPicPr>
          <p:cNvPr id="9" name="Picture 8" descr="Logo&#10;&#10;Description automatically generated">
            <a:extLst>
              <a:ext uri="{FF2B5EF4-FFF2-40B4-BE49-F238E27FC236}">
                <a16:creationId xmlns:a16="http://schemas.microsoft.com/office/drawing/2014/main" id="{1A1005C4-56B7-4B8E-FED1-775017385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10" name="TextBox 9">
            <a:extLst>
              <a:ext uri="{FF2B5EF4-FFF2-40B4-BE49-F238E27FC236}">
                <a16:creationId xmlns:a16="http://schemas.microsoft.com/office/drawing/2014/main" id="{10ABD7E5-83A0-0F30-80B4-A850E4AEBEE3}"/>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11" name="Picture 2">
            <a:extLst>
              <a:ext uri="{FF2B5EF4-FFF2-40B4-BE49-F238E27FC236}">
                <a16:creationId xmlns:a16="http://schemas.microsoft.com/office/drawing/2014/main" id="{A1E4473B-9DF6-E38C-F251-75F2E027CA84}"/>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703244D-BAA3-8DD6-2BD5-6C7D62DCFA42}"/>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3051236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3" name="Picture 2" descr="A pink smoke on a black background&#10;&#10;Description automatically generated">
            <a:extLst>
              <a:ext uri="{FF2B5EF4-FFF2-40B4-BE49-F238E27FC236}">
                <a16:creationId xmlns:a16="http://schemas.microsoft.com/office/drawing/2014/main" id="{6DFF832A-AF12-BBD6-DE86-60AE0797024A}"/>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9168714" cy="6873458"/>
          </a:xfrm>
          <a:prstGeom prst="rect">
            <a:avLst/>
          </a:prstGeom>
        </p:spPr>
      </p:pic>
      <p:pic>
        <p:nvPicPr>
          <p:cNvPr id="7" name="Picture 6" descr="Logo&#10;&#10;Description automatically generated">
            <a:extLst>
              <a:ext uri="{FF2B5EF4-FFF2-40B4-BE49-F238E27FC236}">
                <a16:creationId xmlns:a16="http://schemas.microsoft.com/office/drawing/2014/main" id="{75C632C5-8A9A-59A4-62E7-DFBD26DBFE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8" name="TextBox 7">
            <a:extLst>
              <a:ext uri="{FF2B5EF4-FFF2-40B4-BE49-F238E27FC236}">
                <a16:creationId xmlns:a16="http://schemas.microsoft.com/office/drawing/2014/main" id="{E65C1769-255C-FC94-1480-8052D90DE714}"/>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9" name="Picture 2">
            <a:extLst>
              <a:ext uri="{FF2B5EF4-FFF2-40B4-BE49-F238E27FC236}">
                <a16:creationId xmlns:a16="http://schemas.microsoft.com/office/drawing/2014/main" id="{B63090FD-7FE2-763F-693D-E8738F06D0B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40028DA-E80B-B28D-C2A1-771595B45395}"/>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1045533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5" name="Picture 4" descr="Pink smoke on a black background&#10;&#10;Description automatically generated">
            <a:extLst>
              <a:ext uri="{FF2B5EF4-FFF2-40B4-BE49-F238E27FC236}">
                <a16:creationId xmlns:a16="http://schemas.microsoft.com/office/drawing/2014/main" id="{D50E49AD-8FC0-25FE-404E-C119D5FA99E8}"/>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12191999" cy="5826690"/>
          </a:xfrm>
          <a:prstGeom prst="rect">
            <a:avLst/>
          </a:prstGeom>
        </p:spPr>
      </p:pic>
      <p:pic>
        <p:nvPicPr>
          <p:cNvPr id="3" name="Picture 2" descr="Logo&#10;&#10;Description automatically generated">
            <a:extLst>
              <a:ext uri="{FF2B5EF4-FFF2-40B4-BE49-F238E27FC236}">
                <a16:creationId xmlns:a16="http://schemas.microsoft.com/office/drawing/2014/main" id="{2C48D417-56DA-11A5-A195-33F0B5B4552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6" name="TextBox 5">
            <a:extLst>
              <a:ext uri="{FF2B5EF4-FFF2-40B4-BE49-F238E27FC236}">
                <a16:creationId xmlns:a16="http://schemas.microsoft.com/office/drawing/2014/main" id="{DEC0329B-93F7-3F5C-80A9-72276A1492F6}"/>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1026" name="Picture 2">
            <a:extLst>
              <a:ext uri="{FF2B5EF4-FFF2-40B4-BE49-F238E27FC236}">
                <a16:creationId xmlns:a16="http://schemas.microsoft.com/office/drawing/2014/main" id="{7D9C49EB-6FA8-DCF2-7929-4361FD00505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01F1F48-C3C5-1DEA-5CD9-2049F267AA0B}"/>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2061641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8F2C1A68-58A6-AA13-DB90-1CE2B36777B1}"/>
              </a:ext>
            </a:extLst>
          </p:cNvPr>
          <p:cNvGrpSpPr/>
          <p:nvPr userDrawn="1"/>
        </p:nvGrpSpPr>
        <p:grpSpPr>
          <a:xfrm>
            <a:off x="7202326" y="4712388"/>
            <a:ext cx="2374160" cy="1388162"/>
            <a:chOff x="89452" y="0"/>
            <a:chExt cx="4114800" cy="2326776"/>
          </a:xfrm>
        </p:grpSpPr>
        <p:pic>
          <p:nvPicPr>
            <p:cNvPr id="37" name="Picture 36" descr="A pink text on a black background&#10;&#10;Description automatically generated">
              <a:extLst>
                <a:ext uri="{FF2B5EF4-FFF2-40B4-BE49-F238E27FC236}">
                  <a16:creationId xmlns:a16="http://schemas.microsoft.com/office/drawing/2014/main" id="{C103B05D-C60F-A7C5-D6B0-5BD1DB03F9CD}"/>
                </a:ext>
              </a:extLst>
            </p:cNvPr>
            <p:cNvPicPr>
              <a:picLocks noChangeAspect="1"/>
            </p:cNvPicPr>
            <p:nvPr userDrawn="1"/>
          </p:nvPicPr>
          <p:blipFill>
            <a:blip r:embed="rId2"/>
            <a:stretch>
              <a:fillRect/>
            </a:stretch>
          </p:blipFill>
          <p:spPr>
            <a:xfrm>
              <a:off x="89452" y="0"/>
              <a:ext cx="4114800" cy="1991246"/>
            </a:xfrm>
            <a:prstGeom prst="rect">
              <a:avLst/>
            </a:prstGeom>
          </p:spPr>
        </p:pic>
        <p:pic>
          <p:nvPicPr>
            <p:cNvPr id="38" name="Picture 37">
              <a:extLst>
                <a:ext uri="{FF2B5EF4-FFF2-40B4-BE49-F238E27FC236}">
                  <a16:creationId xmlns:a16="http://schemas.microsoft.com/office/drawing/2014/main" id="{4B2EFA86-49CF-6848-4507-594B78E11744}"/>
                </a:ext>
              </a:extLst>
            </p:cNvPr>
            <p:cNvPicPr>
              <a:picLocks noChangeAspect="1"/>
            </p:cNvPicPr>
            <p:nvPr userDrawn="1"/>
          </p:nvPicPr>
          <p:blipFill>
            <a:blip r:embed="rId3"/>
            <a:stretch>
              <a:fillRect/>
            </a:stretch>
          </p:blipFill>
          <p:spPr>
            <a:xfrm>
              <a:off x="1840948" y="1717176"/>
              <a:ext cx="1930400" cy="609600"/>
            </a:xfrm>
            <a:prstGeom prst="rect">
              <a:avLst/>
            </a:prstGeom>
          </p:spPr>
        </p:pic>
      </p:grpSp>
      <p:sp>
        <p:nvSpPr>
          <p:cNvPr id="35" name="Rectangle 34">
            <a:extLst>
              <a:ext uri="{FF2B5EF4-FFF2-40B4-BE49-F238E27FC236}">
                <a16:creationId xmlns:a16="http://schemas.microsoft.com/office/drawing/2014/main" id="{9F490730-33AA-CB3B-4F3F-BD451F160B3A}"/>
              </a:ext>
            </a:extLst>
          </p:cNvPr>
          <p:cNvSpPr/>
          <p:nvPr userDrawn="1"/>
        </p:nvSpPr>
        <p:spPr>
          <a:xfrm>
            <a:off x="9952155" y="88900"/>
            <a:ext cx="2094890" cy="5999023"/>
          </a:xfrm>
          <a:prstGeom prst="rect">
            <a:avLst/>
          </a:prstGeom>
          <a:ln w="3175">
            <a:solidFill>
              <a:schemeClr val="tx1"/>
            </a:solidFill>
          </a:ln>
          <a:effectLst>
            <a:glow rad="254000">
              <a:schemeClr val="accent2">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8ED95235-5C78-FF5B-FC1D-35724D7CB161}"/>
              </a:ext>
            </a:extLst>
          </p:cNvPr>
          <p:cNvSpPr/>
          <p:nvPr userDrawn="1"/>
        </p:nvSpPr>
        <p:spPr>
          <a:xfrm>
            <a:off x="3135247" y="1156666"/>
            <a:ext cx="6553815" cy="2404243"/>
          </a:xfrm>
          <a:prstGeom prst="rect">
            <a:avLst/>
          </a:prstGeom>
          <a:ln w="3175">
            <a:solidFill>
              <a:schemeClr val="tx1"/>
            </a:solidFill>
          </a:ln>
          <a:effectLst>
            <a:glow rad="254000">
              <a:schemeClr val="accent1">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13" name="Picture 12" descr="Logo&#10;&#10;Description automatically generated">
            <a:extLst>
              <a:ext uri="{FF2B5EF4-FFF2-40B4-BE49-F238E27FC236}">
                <a16:creationId xmlns:a16="http://schemas.microsoft.com/office/drawing/2014/main" id="{CA5CC67E-78F5-87D0-CD42-6F2F59CFBA3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14" name="TextBox 13">
            <a:extLst>
              <a:ext uri="{FF2B5EF4-FFF2-40B4-BE49-F238E27FC236}">
                <a16:creationId xmlns:a16="http://schemas.microsoft.com/office/drawing/2014/main" id="{95816F13-9865-DC10-3A2D-B0BB6A3E340F}"/>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15" name="Picture 2">
            <a:extLst>
              <a:ext uri="{FF2B5EF4-FFF2-40B4-BE49-F238E27FC236}">
                <a16:creationId xmlns:a16="http://schemas.microsoft.com/office/drawing/2014/main" id="{1B8E12E1-70F3-54AA-564C-6673CD9941E9}"/>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7771B83-213D-7FAD-47C6-D9E667DA5E8E}"/>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
        <p:nvSpPr>
          <p:cNvPr id="7" name="TextBox 6">
            <a:extLst>
              <a:ext uri="{FF2B5EF4-FFF2-40B4-BE49-F238E27FC236}">
                <a16:creationId xmlns:a16="http://schemas.microsoft.com/office/drawing/2014/main" id="{D1CDA35B-EE52-6C34-BF7F-DEA17AD861B5}"/>
              </a:ext>
            </a:extLst>
          </p:cNvPr>
          <p:cNvSpPr txBox="1"/>
          <p:nvPr userDrawn="1"/>
        </p:nvSpPr>
        <p:spPr>
          <a:xfrm>
            <a:off x="5696372" y="3778453"/>
            <a:ext cx="4182235" cy="1015663"/>
          </a:xfrm>
          <a:prstGeom prst="rect">
            <a:avLst/>
          </a:prstGeom>
          <a:noFill/>
        </p:spPr>
        <p:txBody>
          <a:bodyPr wrap="none" rtlCol="0">
            <a:spAutoFit/>
          </a:bodyPr>
          <a:lstStyle/>
          <a:p>
            <a:r>
              <a:rPr lang="en-US" sz="1200" dirty="0">
                <a:latin typeface="Gill Sans MT" panose="020B0502020104020203" pitchFamily="34" charset="0"/>
              </a:rPr>
              <a:t>#PayToSpeak #TechVoices  </a:t>
            </a:r>
            <a:br>
              <a:rPr lang="en-US" sz="1200" dirty="0">
                <a:latin typeface="Gill Sans MT" panose="020B0502020104020203" pitchFamily="34" charset="0"/>
              </a:rPr>
            </a:br>
            <a:r>
              <a:rPr lang="en-US" sz="1200" dirty="0">
                <a:latin typeface="Gill Sans MT" panose="020B0502020104020203" pitchFamily="34" charset="0"/>
              </a:rPr>
              <a:t>#EnsembleTesting #EnsembleProgramming #StrongStylePairing  </a:t>
            </a:r>
            <a:br>
              <a:rPr lang="en-US" sz="1200" dirty="0">
                <a:latin typeface="Gill Sans MT" panose="020B0502020104020203" pitchFamily="34" charset="0"/>
              </a:rPr>
            </a:br>
            <a:r>
              <a:rPr lang="en-US" sz="1200" dirty="0">
                <a:latin typeface="Gill Sans MT" panose="020B0502020104020203" pitchFamily="34" charset="0"/>
              </a:rPr>
              <a:t>#ExploratoryTesting #TestAutomation</a:t>
            </a:r>
          </a:p>
          <a:p>
            <a:r>
              <a:rPr lang="en-US" sz="1200" dirty="0">
                <a:latin typeface="Gill Sans MT" panose="020B0502020104020203" pitchFamily="34" charset="0"/>
              </a:rPr>
              <a:t>#ModernAgile</a:t>
            </a:r>
          </a:p>
          <a:p>
            <a:r>
              <a:rPr lang="en-US" sz="1200" dirty="0">
                <a:latin typeface="Gill Sans MT" panose="020B0502020104020203" pitchFamily="34" charset="0"/>
              </a:rPr>
              <a:t>#ContemporaryExploratoryTesting</a:t>
            </a:r>
          </a:p>
        </p:txBody>
      </p:sp>
      <p:pic>
        <p:nvPicPr>
          <p:cNvPr id="8" name="Picture 7" descr="A close up of a person&#10;&#10;Description automatically generated">
            <a:extLst>
              <a:ext uri="{FF2B5EF4-FFF2-40B4-BE49-F238E27FC236}">
                <a16:creationId xmlns:a16="http://schemas.microsoft.com/office/drawing/2014/main" id="{923CFEEF-0D8C-58CA-38B5-60265EA99282}"/>
              </a:ext>
            </a:extLst>
          </p:cNvPr>
          <p:cNvPicPr>
            <a:picLocks noChangeAspect="1"/>
          </p:cNvPicPr>
          <p:nvPr userDrawn="1"/>
        </p:nvPicPr>
        <p:blipFill rotWithShape="1">
          <a:blip r:embed="rId6" cstate="email">
            <a:extLst>
              <a:ext uri="{28A0092B-C50C-407E-A947-70E740481C1C}">
                <a14:useLocalDpi xmlns:a14="http://schemas.microsoft.com/office/drawing/2010/main" val="0"/>
              </a:ext>
            </a:extLst>
          </a:blip>
          <a:srcRect l="36667" t="557" r="30917" b="-557"/>
          <a:stretch/>
        </p:blipFill>
        <p:spPr>
          <a:xfrm>
            <a:off x="395662" y="1219514"/>
            <a:ext cx="2438600" cy="2419539"/>
          </a:xfrm>
          <a:prstGeom prst="ellipse">
            <a:avLst/>
          </a:prstGeom>
          <a:ln>
            <a:noFill/>
          </a:ln>
          <a:effectLst>
            <a:glow>
              <a:schemeClr val="accent1">
                <a:alpha val="40000"/>
              </a:schemeClr>
            </a:glow>
            <a:softEdge rad="112500"/>
          </a:effectLst>
        </p:spPr>
      </p:pic>
      <p:sp>
        <p:nvSpPr>
          <p:cNvPr id="9" name="Rectangle 8">
            <a:extLst>
              <a:ext uri="{FF2B5EF4-FFF2-40B4-BE49-F238E27FC236}">
                <a16:creationId xmlns:a16="http://schemas.microsoft.com/office/drawing/2014/main" id="{42669EB6-F500-93BA-B256-B4C0A9335F91}"/>
              </a:ext>
            </a:extLst>
          </p:cNvPr>
          <p:cNvSpPr/>
          <p:nvPr userDrawn="1"/>
        </p:nvSpPr>
        <p:spPr>
          <a:xfrm>
            <a:off x="144956" y="268448"/>
            <a:ext cx="6090129" cy="769441"/>
          </a:xfrm>
          <a:prstGeom prst="rect">
            <a:avLst/>
          </a:prstGeom>
        </p:spPr>
        <p:txBody>
          <a:bodyPr wrap="none">
            <a:spAutoFit/>
          </a:bodyPr>
          <a:lstStyle/>
          <a:p>
            <a:r>
              <a:rPr lang="en-US" sz="4400" dirty="0">
                <a:solidFill>
                  <a:schemeClr val="tx1"/>
                </a:solidFill>
                <a:latin typeface="KG No Matter What" panose="02000507000000020003" pitchFamily="2" charset="77"/>
                <a:ea typeface="KG Manhattan Script" charset="0"/>
                <a:cs typeface="KG Manhattan Script" charset="0"/>
              </a:rPr>
              <a:t>Maaret Pyhäjärvi </a:t>
            </a:r>
            <a:r>
              <a:rPr lang="en-US" dirty="0">
                <a:solidFill>
                  <a:schemeClr val="accent4"/>
                </a:solidFill>
                <a:latin typeface="KG No Matter What" panose="02000507000000020003" pitchFamily="2" charset="77"/>
                <a:ea typeface="KG Manhattan Script" charset="0"/>
                <a:cs typeface="KG Manhattan Script" charset="0"/>
              </a:rPr>
              <a:t>(from Finland)</a:t>
            </a:r>
            <a:endParaRPr lang="en-US" sz="4400" dirty="0">
              <a:solidFill>
                <a:schemeClr val="accent4"/>
              </a:solidFill>
              <a:latin typeface="KG No Matter What" panose="02000507000000020003" pitchFamily="2" charset="77"/>
              <a:ea typeface="KG Manhattan Script" charset="0"/>
              <a:cs typeface="KG Manhattan Script" charset="0"/>
            </a:endParaRPr>
          </a:p>
        </p:txBody>
      </p:sp>
      <p:sp>
        <p:nvSpPr>
          <p:cNvPr id="10" name="Rectangle 9">
            <a:extLst>
              <a:ext uri="{FF2B5EF4-FFF2-40B4-BE49-F238E27FC236}">
                <a16:creationId xmlns:a16="http://schemas.microsoft.com/office/drawing/2014/main" id="{6703EEF5-326C-A892-943B-551DA0E3444C}"/>
              </a:ext>
            </a:extLst>
          </p:cNvPr>
          <p:cNvSpPr/>
          <p:nvPr userDrawn="1"/>
        </p:nvSpPr>
        <p:spPr>
          <a:xfrm>
            <a:off x="731333" y="4148931"/>
            <a:ext cx="4058938" cy="1938992"/>
          </a:xfrm>
          <a:prstGeom prst="rect">
            <a:avLst/>
          </a:prstGeom>
        </p:spPr>
        <p:txBody>
          <a:bodyPr wrap="square">
            <a:spAutoFit/>
          </a:bodyPr>
          <a:lstStyle/>
          <a:p>
            <a:r>
              <a:rPr lang="en-US" sz="2000" dirty="0"/>
              <a:t>Email: maaret@iki.fi</a:t>
            </a:r>
          </a:p>
          <a:p>
            <a:r>
              <a:rPr lang="en-US" sz="2000" dirty="0"/>
              <a:t>Mastodon: @</a:t>
            </a:r>
            <a:r>
              <a:rPr lang="en-US" sz="2000" dirty="0" err="1"/>
              <a:t>maaretp@mas.to</a:t>
            </a:r>
            <a:br>
              <a:rPr lang="en-US" sz="2000" dirty="0"/>
            </a:br>
            <a:r>
              <a:rPr lang="en-US" sz="2000" dirty="0"/>
              <a:t>Web: maaretp.com</a:t>
            </a:r>
          </a:p>
          <a:p>
            <a:r>
              <a:rPr lang="en-US" sz="2000" dirty="0"/>
              <a:t>Blog: visible-quality.blogspot.fi</a:t>
            </a:r>
          </a:p>
          <a:p>
            <a:r>
              <a:rPr lang="en-US" sz="2000" i="1" dirty="0">
                <a:solidFill>
                  <a:schemeClr val="tx1">
                    <a:lumMod val="75000"/>
                    <a:lumOff val="25000"/>
                  </a:schemeClr>
                </a:solidFill>
              </a:rPr>
              <a:t>(please connect with me through </a:t>
            </a:r>
            <a:br>
              <a:rPr lang="en-US" sz="2000" i="1" dirty="0">
                <a:solidFill>
                  <a:schemeClr val="tx1">
                    <a:lumMod val="75000"/>
                    <a:lumOff val="25000"/>
                  </a:schemeClr>
                </a:solidFill>
              </a:rPr>
            </a:br>
            <a:r>
              <a:rPr lang="en-US" sz="2000" i="1" dirty="0">
                <a:solidFill>
                  <a:schemeClr val="tx1">
                    <a:lumMod val="75000"/>
                    <a:lumOff val="25000"/>
                  </a:schemeClr>
                </a:solidFill>
              </a:rPr>
              <a:t>Mastodon or LinkedIn)</a:t>
            </a:r>
          </a:p>
        </p:txBody>
      </p:sp>
      <p:pic>
        <p:nvPicPr>
          <p:cNvPr id="11" name="Picture 4">
            <a:extLst>
              <a:ext uri="{FF2B5EF4-FFF2-40B4-BE49-F238E27FC236}">
                <a16:creationId xmlns:a16="http://schemas.microsoft.com/office/drawing/2014/main" id="{173844CF-304F-1F63-0202-BE0D18160107}"/>
              </a:ext>
            </a:extLst>
          </p:cNvPr>
          <p:cNvPicPr>
            <a:picLocks noChangeAspect="1" noChangeArrowheads="1"/>
          </p:cNvPicPr>
          <p:nvPr userDrawn="1"/>
        </p:nvPicPr>
        <p:blipFill>
          <a:blip r:embed="rId7" cstate="email">
            <a:extLst>
              <a:ext uri="{28A0092B-C50C-407E-A947-70E740481C1C}">
                <a14:useLocalDpi xmlns:a14="http://schemas.microsoft.com/office/drawing/2010/main" val="0"/>
              </a:ext>
            </a:extLst>
          </a:blip>
          <a:srcRect/>
          <a:stretch>
            <a:fillRect/>
          </a:stretch>
        </p:blipFill>
        <p:spPr bwMode="auto">
          <a:xfrm>
            <a:off x="10413846" y="186187"/>
            <a:ext cx="1275852" cy="127585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A55A0E6-7C75-07AA-5E7E-240840BC331B}"/>
              </a:ext>
            </a:extLst>
          </p:cNvPr>
          <p:cNvSpPr txBox="1"/>
          <p:nvPr userDrawn="1"/>
        </p:nvSpPr>
        <p:spPr>
          <a:xfrm>
            <a:off x="9805059" y="1467671"/>
            <a:ext cx="2450735" cy="246221"/>
          </a:xfrm>
          <a:prstGeom prst="rect">
            <a:avLst/>
          </a:prstGeom>
          <a:noFill/>
        </p:spPr>
        <p:txBody>
          <a:bodyPr wrap="square" rtlCol="0">
            <a:spAutoFit/>
          </a:bodyPr>
          <a:lstStyle/>
          <a:p>
            <a:pPr algn="ctr"/>
            <a:r>
              <a:rPr lang="en-US" sz="1000" dirty="0">
                <a:solidFill>
                  <a:schemeClr val="bg1"/>
                </a:solidFill>
                <a:latin typeface="Gill Sans MT" panose="020B0502020104020203" pitchFamily="34" charset="0"/>
              </a:rPr>
              <a:t>https://exploratorytestingacademy.com</a:t>
            </a:r>
          </a:p>
        </p:txBody>
      </p:sp>
      <p:pic>
        <p:nvPicPr>
          <p:cNvPr id="19" name="Picture 4" descr="Software Testing Finland ry, non-profit">
            <a:extLst>
              <a:ext uri="{FF2B5EF4-FFF2-40B4-BE49-F238E27FC236}">
                <a16:creationId xmlns:a16="http://schemas.microsoft.com/office/drawing/2014/main" id="{84F2373A-E62F-409E-B996-522990508687}"/>
              </a:ext>
            </a:extLst>
          </p:cNvPr>
          <p:cNvPicPr>
            <a:picLocks noChangeAspect="1" noChangeArrowheads="1"/>
          </p:cNvPicPr>
          <p:nvPr userDrawn="1"/>
        </p:nvPicPr>
        <p:blipFill rotWithShape="1">
          <a:blip r:embed="rId8" cstate="email">
            <a:extLst>
              <a:ext uri="{28A0092B-C50C-407E-A947-70E740481C1C}">
                <a14:useLocalDpi xmlns:a14="http://schemas.microsoft.com/office/drawing/2010/main" val="0"/>
              </a:ext>
            </a:extLst>
          </a:blip>
          <a:srcRect t="12086"/>
          <a:stretch/>
        </p:blipFill>
        <p:spPr bwMode="auto">
          <a:xfrm>
            <a:off x="10413237" y="1775618"/>
            <a:ext cx="1278372" cy="112387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D537331A-767E-70D5-8AC1-613308995FDB}"/>
              </a:ext>
            </a:extLst>
          </p:cNvPr>
          <p:cNvSpPr txBox="1"/>
          <p:nvPr userDrawn="1"/>
        </p:nvSpPr>
        <p:spPr>
          <a:xfrm>
            <a:off x="9783649" y="2921910"/>
            <a:ext cx="2450735" cy="261610"/>
          </a:xfrm>
          <a:prstGeom prst="rect">
            <a:avLst/>
          </a:prstGeom>
          <a:noFill/>
        </p:spPr>
        <p:txBody>
          <a:bodyPr wrap="square" rtlCol="0">
            <a:spAutoFit/>
          </a:bodyPr>
          <a:lstStyle/>
          <a:p>
            <a:pPr algn="ctr"/>
            <a:r>
              <a:rPr lang="en-US" sz="1100" dirty="0">
                <a:solidFill>
                  <a:schemeClr val="bg1"/>
                </a:solidFill>
                <a:latin typeface="Gill Sans MT" panose="020B0502020104020203" pitchFamily="34" charset="0"/>
              </a:rPr>
              <a:t>Ohjelmistotestaus </a:t>
            </a:r>
            <a:r>
              <a:rPr lang="en-US" sz="1100" dirty="0" err="1">
                <a:solidFill>
                  <a:schemeClr val="bg1"/>
                </a:solidFill>
                <a:latin typeface="Gill Sans MT" panose="020B0502020104020203" pitchFamily="34" charset="0"/>
              </a:rPr>
              <a:t>ry</a:t>
            </a:r>
            <a:endParaRPr lang="en-US" sz="1100" dirty="0">
              <a:solidFill>
                <a:schemeClr val="bg1"/>
              </a:solidFill>
              <a:latin typeface="Gill Sans MT" panose="020B0502020104020203" pitchFamily="34" charset="0"/>
            </a:endParaRPr>
          </a:p>
        </p:txBody>
      </p:sp>
      <p:pic>
        <p:nvPicPr>
          <p:cNvPr id="21" name="Picture 6" descr="Techvoices - diversity in conference speaking">
            <a:extLst>
              <a:ext uri="{FF2B5EF4-FFF2-40B4-BE49-F238E27FC236}">
                <a16:creationId xmlns:a16="http://schemas.microsoft.com/office/drawing/2014/main" id="{B2C1722E-A406-6745-05C3-BA7275352BC5}"/>
              </a:ext>
            </a:extLst>
          </p:cNvPr>
          <p:cNvPicPr>
            <a:picLocks noChangeAspect="1" noChangeArrowheads="1"/>
          </p:cNvPicPr>
          <p:nvPr userDrawn="1"/>
        </p:nvPicPr>
        <p:blipFill rotWithShape="1">
          <a:blip r:embed="rId9" cstate="email">
            <a:extLst>
              <a:ext uri="{28A0092B-C50C-407E-A947-70E740481C1C}">
                <a14:useLocalDpi xmlns:a14="http://schemas.microsoft.com/office/drawing/2010/main" val="0"/>
              </a:ext>
            </a:extLst>
          </a:blip>
          <a:srcRect l="4329" t="3695" r="7583" b="16779"/>
          <a:stretch/>
        </p:blipFill>
        <p:spPr bwMode="auto">
          <a:xfrm>
            <a:off x="10413237" y="3271340"/>
            <a:ext cx="1276461" cy="115240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A0A0580-4D6F-713B-EC63-525A029B9F24}"/>
              </a:ext>
            </a:extLst>
          </p:cNvPr>
          <p:cNvSpPr txBox="1"/>
          <p:nvPr userDrawn="1"/>
        </p:nvSpPr>
        <p:spPr>
          <a:xfrm>
            <a:off x="9788841" y="4450778"/>
            <a:ext cx="2450735" cy="261610"/>
          </a:xfrm>
          <a:prstGeom prst="rect">
            <a:avLst/>
          </a:prstGeom>
          <a:noFill/>
        </p:spPr>
        <p:txBody>
          <a:bodyPr wrap="square" rtlCol="0">
            <a:spAutoFit/>
          </a:bodyPr>
          <a:lstStyle/>
          <a:p>
            <a:pPr algn="ctr"/>
            <a:r>
              <a:rPr lang="en-US" sz="1100" dirty="0">
                <a:solidFill>
                  <a:schemeClr val="bg1"/>
                </a:solidFill>
                <a:latin typeface="Gill Sans MT" panose="020B0502020104020203" pitchFamily="34" charset="0"/>
              </a:rPr>
              <a:t>https</a:t>
            </a:r>
            <a:r>
              <a:rPr lang="en-US" sz="1100" dirty="0">
                <a:solidFill>
                  <a:schemeClr val="bg1"/>
                </a:solidFill>
                <a:latin typeface="Gill Sans MT" panose="020B0502020104020203" pitchFamily="34" charset="0"/>
                <a:sym typeface="Wingdings" panose="05000000000000000000" pitchFamily="2" charset="2"/>
              </a:rPr>
              <a:t>://techvoices.org</a:t>
            </a:r>
            <a:endParaRPr lang="en-US" sz="1100" dirty="0">
              <a:solidFill>
                <a:schemeClr val="bg1"/>
              </a:solidFill>
              <a:latin typeface="Gill Sans MT" panose="020B0502020104020203" pitchFamily="34" charset="0"/>
            </a:endParaRPr>
          </a:p>
        </p:txBody>
      </p:sp>
      <p:pic>
        <p:nvPicPr>
          <p:cNvPr id="23" name="Picture 4" descr="TIVIA ry">
            <a:extLst>
              <a:ext uri="{FF2B5EF4-FFF2-40B4-BE49-F238E27FC236}">
                <a16:creationId xmlns:a16="http://schemas.microsoft.com/office/drawing/2014/main" id="{7DB6FEDE-7EFE-0FEF-6C45-05AAFC5005EE}"/>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1108806" y="5045948"/>
            <a:ext cx="793143" cy="79314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elenium PLC - Project Leadership Committee">
            <a:extLst>
              <a:ext uri="{FF2B5EF4-FFF2-40B4-BE49-F238E27FC236}">
                <a16:creationId xmlns:a16="http://schemas.microsoft.com/office/drawing/2014/main" id="{9AADF129-5EF6-111C-1472-C47F7EF66F13}"/>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0203184" y="5045948"/>
            <a:ext cx="793143" cy="828829"/>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A55BFD30-BC69-C41E-23BB-3B7AC42F19F0}"/>
              </a:ext>
            </a:extLst>
          </p:cNvPr>
          <p:cNvGrpSpPr/>
          <p:nvPr userDrawn="1"/>
        </p:nvGrpSpPr>
        <p:grpSpPr>
          <a:xfrm>
            <a:off x="3338509" y="1462039"/>
            <a:ext cx="6352157" cy="1964821"/>
            <a:chOff x="2919409" y="2198639"/>
            <a:chExt cx="6352157" cy="1964821"/>
          </a:xfrm>
        </p:grpSpPr>
        <p:pic>
          <p:nvPicPr>
            <p:cNvPr id="27" name="Picture 26" descr="Logo, company name&#10;&#10;Description automatically generated">
              <a:extLst>
                <a:ext uri="{FF2B5EF4-FFF2-40B4-BE49-F238E27FC236}">
                  <a16:creationId xmlns:a16="http://schemas.microsoft.com/office/drawing/2014/main" id="{8A3E49BC-2C36-D4A0-770A-14498852C155}"/>
                </a:ext>
              </a:extLst>
            </p:cNvPr>
            <p:cNvPicPr>
              <a:picLocks noChangeAspect="1"/>
            </p:cNvPicPr>
            <p:nvPr/>
          </p:nvPicPr>
          <p:blipFill rotWithShape="1">
            <a:blip r:embed="rId12" cstate="email">
              <a:extLst>
                <a:ext uri="{28A0092B-C50C-407E-A947-70E740481C1C}">
                  <a14:useLocalDpi xmlns:a14="http://schemas.microsoft.com/office/drawing/2010/main" val="0"/>
                </a:ext>
              </a:extLst>
            </a:blip>
            <a:srcRect t="12925"/>
            <a:stretch/>
          </p:blipFill>
          <p:spPr>
            <a:xfrm>
              <a:off x="2919409" y="2198639"/>
              <a:ext cx="2114550" cy="1841234"/>
            </a:xfrm>
            <a:prstGeom prst="rect">
              <a:avLst/>
            </a:prstGeom>
            <a:ln>
              <a:noFill/>
            </a:ln>
            <a:effectLst>
              <a:softEdge rad="112500"/>
            </a:effectLst>
          </p:spPr>
        </p:pic>
        <p:pic>
          <p:nvPicPr>
            <p:cNvPr id="28" name="Graphic 27">
              <a:extLst>
                <a:ext uri="{FF2B5EF4-FFF2-40B4-BE49-F238E27FC236}">
                  <a16:creationId xmlns:a16="http://schemas.microsoft.com/office/drawing/2014/main" id="{D0C3C3B0-B770-A54F-0F2E-A82EB5EC784F}"/>
                </a:ext>
              </a:extLst>
            </p:cNvPr>
            <p:cNvPicPr>
              <a:picLocks noChangeAspect="1"/>
            </p:cNvPicPr>
            <p:nvPr/>
          </p:nvPicPr>
          <p:blipFill>
            <a:blip r:embed="rId13" cstate="email">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33960" y="2319660"/>
              <a:ext cx="1543445" cy="662939"/>
            </a:xfrm>
            <a:prstGeom prst="rect">
              <a:avLst/>
            </a:prstGeom>
          </p:spPr>
        </p:pic>
        <p:sp>
          <p:nvSpPr>
            <p:cNvPr id="29" name="TextBox 28">
              <a:extLst>
                <a:ext uri="{FF2B5EF4-FFF2-40B4-BE49-F238E27FC236}">
                  <a16:creationId xmlns:a16="http://schemas.microsoft.com/office/drawing/2014/main" id="{A784B236-9F15-B191-11ED-E12266A202E3}"/>
                </a:ext>
              </a:extLst>
            </p:cNvPr>
            <p:cNvSpPr txBox="1"/>
            <p:nvPr/>
          </p:nvSpPr>
          <p:spPr>
            <a:xfrm>
              <a:off x="3570919" y="3794128"/>
              <a:ext cx="811530" cy="369332"/>
            </a:xfrm>
            <a:prstGeom prst="rect">
              <a:avLst/>
            </a:prstGeom>
            <a:noFill/>
          </p:spPr>
          <p:txBody>
            <a:bodyPr wrap="square" rtlCol="0">
              <a:spAutoFit/>
            </a:bodyPr>
            <a:lstStyle/>
            <a:p>
              <a:pPr algn="ctr"/>
              <a:r>
                <a:rPr lang="en-US" b="1" dirty="0">
                  <a:solidFill>
                    <a:schemeClr val="bg1"/>
                  </a:solidFill>
                  <a:latin typeface="Gill Sans MT" panose="020B0502020104020203" pitchFamily="34" charset="0"/>
                </a:rPr>
                <a:t>2020</a:t>
              </a:r>
            </a:p>
          </p:txBody>
        </p:sp>
        <p:sp>
          <p:nvSpPr>
            <p:cNvPr id="30" name="TextBox 29">
              <a:extLst>
                <a:ext uri="{FF2B5EF4-FFF2-40B4-BE49-F238E27FC236}">
                  <a16:creationId xmlns:a16="http://schemas.microsoft.com/office/drawing/2014/main" id="{30807EF6-1389-4389-7077-6E28040B83FE}"/>
                </a:ext>
              </a:extLst>
            </p:cNvPr>
            <p:cNvSpPr txBox="1"/>
            <p:nvPr/>
          </p:nvSpPr>
          <p:spPr>
            <a:xfrm>
              <a:off x="5687805" y="3779599"/>
              <a:ext cx="811530" cy="369332"/>
            </a:xfrm>
            <a:prstGeom prst="rect">
              <a:avLst/>
            </a:prstGeom>
            <a:noFill/>
          </p:spPr>
          <p:txBody>
            <a:bodyPr wrap="square" rtlCol="0">
              <a:spAutoFit/>
            </a:bodyPr>
            <a:lstStyle/>
            <a:p>
              <a:pPr algn="ctr"/>
              <a:r>
                <a:rPr lang="en-US" b="1" dirty="0">
                  <a:solidFill>
                    <a:schemeClr val="bg1"/>
                  </a:solidFill>
                  <a:latin typeface="Gill Sans MT" panose="020B0502020104020203" pitchFamily="34" charset="0"/>
                </a:rPr>
                <a:t>2016</a:t>
              </a:r>
            </a:p>
          </p:txBody>
        </p:sp>
        <p:sp>
          <p:nvSpPr>
            <p:cNvPr id="31" name="TextBox 30">
              <a:extLst>
                <a:ext uri="{FF2B5EF4-FFF2-40B4-BE49-F238E27FC236}">
                  <a16:creationId xmlns:a16="http://schemas.microsoft.com/office/drawing/2014/main" id="{94E032D4-F0C5-A430-D893-8C8430D2C8DD}"/>
                </a:ext>
              </a:extLst>
            </p:cNvPr>
            <p:cNvSpPr txBox="1"/>
            <p:nvPr/>
          </p:nvSpPr>
          <p:spPr>
            <a:xfrm>
              <a:off x="4794126" y="2966502"/>
              <a:ext cx="2685853" cy="784830"/>
            </a:xfrm>
            <a:prstGeom prst="rect">
              <a:avLst/>
            </a:prstGeom>
            <a:noFill/>
          </p:spPr>
          <p:txBody>
            <a:bodyPr wrap="square" rtlCol="0">
              <a:spAutoFit/>
            </a:bodyPr>
            <a:lstStyle/>
            <a:p>
              <a:pPr algn="ctr"/>
              <a:r>
                <a:rPr lang="en-US" b="1" dirty="0">
                  <a:solidFill>
                    <a:schemeClr val="bg1"/>
                  </a:solidFill>
                  <a:latin typeface="Gill Sans MT" panose="020B0502020104020203" pitchFamily="34" charset="0"/>
                </a:rPr>
                <a:t>MIATPP</a:t>
              </a:r>
              <a:r>
                <a:rPr lang="en-US" dirty="0">
                  <a:solidFill>
                    <a:schemeClr val="bg1"/>
                  </a:solidFill>
                  <a:latin typeface="Gill Sans MT" panose="020B0502020104020203" pitchFamily="34" charset="0"/>
                </a:rPr>
                <a:t> </a:t>
              </a:r>
              <a:br>
                <a:rPr lang="en-US" dirty="0">
                  <a:solidFill>
                    <a:schemeClr val="bg1"/>
                  </a:solidFill>
                  <a:latin typeface="Gill Sans MT" panose="020B0502020104020203" pitchFamily="34" charset="0"/>
                </a:rPr>
              </a:br>
              <a:r>
                <a:rPr lang="en-US" sz="1350" dirty="0">
                  <a:solidFill>
                    <a:schemeClr val="bg1"/>
                  </a:solidFill>
                  <a:latin typeface="Gill Sans Nova Light" panose="020B0604020202020204" pitchFamily="34" charset="0"/>
                </a:rPr>
                <a:t>Most Influential Agile Testing Professional Person</a:t>
              </a:r>
              <a:endParaRPr lang="en-US" dirty="0">
                <a:solidFill>
                  <a:schemeClr val="bg1"/>
                </a:solidFill>
                <a:latin typeface="Gill Sans Nova Light" panose="020B0604020202020204" pitchFamily="34" charset="0"/>
              </a:endParaRPr>
            </a:p>
          </p:txBody>
        </p:sp>
        <p:pic>
          <p:nvPicPr>
            <p:cNvPr id="32" name="Picture 2" descr="ICT 100 influencers list 2019 and 2020">
              <a:extLst>
                <a:ext uri="{FF2B5EF4-FFF2-40B4-BE49-F238E27FC236}">
                  <a16:creationId xmlns:a16="http://schemas.microsoft.com/office/drawing/2014/main" id="{E2EAC3B0-2A60-C6FF-A38E-13732ECBABD6}"/>
                </a:ext>
              </a:extLst>
            </p:cNvPr>
            <p:cNvPicPr>
              <a:picLocks noChangeAspect="1" noChangeArrowheads="1"/>
            </p:cNvPicPr>
            <p:nvPr/>
          </p:nvPicPr>
          <p:blipFill rotWithShape="1">
            <a:blip r:embed="rId15" cstate="email">
              <a:extLst>
                <a:ext uri="{28A0092B-C50C-407E-A947-70E740481C1C}">
                  <a14:useLocalDpi xmlns:a14="http://schemas.microsoft.com/office/drawing/2010/main" val="0"/>
                </a:ext>
              </a:extLst>
            </a:blip>
            <a:srcRect b="44770"/>
            <a:stretch/>
          </p:blipFill>
          <p:spPr bwMode="auto">
            <a:xfrm>
              <a:off x="7396849" y="2443840"/>
              <a:ext cx="1553783" cy="85815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6C5DD0E-4544-873F-A10C-20CB770E2214}"/>
                </a:ext>
              </a:extLst>
            </p:cNvPr>
            <p:cNvSpPr txBox="1"/>
            <p:nvPr/>
          </p:nvSpPr>
          <p:spPr>
            <a:xfrm>
              <a:off x="7195322" y="3794128"/>
              <a:ext cx="2076244" cy="369332"/>
            </a:xfrm>
            <a:prstGeom prst="rect">
              <a:avLst/>
            </a:prstGeom>
            <a:noFill/>
          </p:spPr>
          <p:txBody>
            <a:bodyPr wrap="square" rtlCol="0">
              <a:spAutoFit/>
            </a:bodyPr>
            <a:lstStyle/>
            <a:p>
              <a:pPr algn="ctr"/>
              <a:r>
                <a:rPr lang="en-US" b="1" dirty="0">
                  <a:solidFill>
                    <a:schemeClr val="bg1"/>
                  </a:solidFill>
                  <a:latin typeface="Gill Sans MT" panose="020B0502020104020203" pitchFamily="34" charset="0"/>
                </a:rPr>
                <a:t>2019 - 2022</a:t>
              </a:r>
            </a:p>
          </p:txBody>
        </p:sp>
      </p:grpSp>
    </p:spTree>
    <p:extLst>
      <p:ext uri="{BB962C8B-B14F-4D97-AF65-F5344CB8AC3E}">
        <p14:creationId xmlns:p14="http://schemas.microsoft.com/office/powerpoint/2010/main" val="247317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88AE2-F0EA-52A1-0E66-F8A6FA6E0E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C59C4B-2D9A-713E-8257-4CC2F58F4F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08F121-8D34-52C4-4B4E-A7F0FD1E01AA}"/>
              </a:ext>
            </a:extLst>
          </p:cNvPr>
          <p:cNvSpPr>
            <a:spLocks noGrp="1"/>
          </p:cNvSpPr>
          <p:nvPr>
            <p:ph type="dt" sz="half" idx="10"/>
          </p:nvPr>
        </p:nvSpPr>
        <p:spPr/>
        <p:txBody>
          <a:bodyPr/>
          <a:lstStyle>
            <a:lvl1pPr>
              <a:defRPr>
                <a:solidFill>
                  <a:schemeClr val="bg1"/>
                </a:solidFill>
              </a:defRPr>
            </a:lvl1pPr>
          </a:lstStyle>
          <a:p>
            <a:endParaRPr lang="en-GB" altLang="en-US" dirty="0"/>
          </a:p>
        </p:txBody>
      </p:sp>
    </p:spTree>
    <p:extLst>
      <p:ext uri="{BB962C8B-B14F-4D97-AF65-F5344CB8AC3E}">
        <p14:creationId xmlns:p14="http://schemas.microsoft.com/office/powerpoint/2010/main" val="1350283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0AE643-9530-B8C7-6F01-999684FF3D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747FF9-C537-196A-CEB2-3CECCF17D0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B335C5F9-22CC-0E00-B207-74BAA2703FC0}"/>
              </a:ext>
            </a:extLst>
          </p:cNvPr>
          <p:cNvSpPr txBox="1"/>
          <p:nvPr userDrawn="1">
            <p:extLst>
              <p:ext uri="{1162E1C5-73C7-4A58-AE30-91384D911F3F}">
                <p184:classification xmlns:p184="http://schemas.microsoft.com/office/powerpoint/2018/4/main" val="ftr"/>
              </p:ext>
            </p:extLst>
          </p:nvPr>
        </p:nvSpPr>
        <p:spPr>
          <a:xfrm>
            <a:off x="5893562" y="66421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212737557"/>
      </p:ext>
    </p:extLst>
  </p:cSld>
  <p:clrMap bg1="dk1" tx1="lt1" bg2="dk2" tx2="lt2" accent1="accent1" accent2="accent2" accent3="accent3" accent4="accent4" accent5="accent5" accent6="accent6" hlink="hlink" folHlink="folHlink"/>
  <p:sldLayoutIdLst>
    <p:sldLayoutId id="2147483649" r:id="rId1"/>
    <p:sldLayoutId id="2147483654" r:id="rId2"/>
    <p:sldLayoutId id="2147483655" r:id="rId3"/>
    <p:sldLayoutId id="2147483659" r:id="rId4"/>
    <p:sldLayoutId id="2147483658" r:id="rId5"/>
    <p:sldLayoutId id="2147483657" r:id="rId6"/>
    <p:sldLayoutId id="2147483656" r:id="rId7"/>
    <p:sldLayoutId id="2147483660" r:id="rId8"/>
    <p:sldLayoutId id="2147483661" r:id="rId9"/>
    <p:sldLayoutId id="2147483662" r:id="rId10"/>
    <p:sldLayoutId id="21474836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6ED1C-89F5-6216-8A68-50DD3CA595B2}"/>
              </a:ext>
            </a:extLst>
          </p:cNvPr>
          <p:cNvSpPr>
            <a:spLocks noGrp="1"/>
          </p:cNvSpPr>
          <p:nvPr>
            <p:ph type="ctrTitle"/>
          </p:nvPr>
        </p:nvSpPr>
        <p:spPr/>
        <p:txBody>
          <a:bodyPr/>
          <a:lstStyle/>
          <a:p>
            <a:r>
              <a:rPr lang="en-US" dirty="0" err="1"/>
              <a:t>Automatisoituuko</a:t>
            </a:r>
            <a:r>
              <a:rPr lang="en-US" dirty="0"/>
              <a:t> </a:t>
            </a:r>
            <a:r>
              <a:rPr lang="en-US" dirty="0" err="1"/>
              <a:t>testaus</a:t>
            </a:r>
            <a:r>
              <a:rPr lang="en-US" dirty="0"/>
              <a:t> </a:t>
            </a:r>
            <a:r>
              <a:rPr lang="en-US" dirty="0" err="1"/>
              <a:t>tulevaisuudessa</a:t>
            </a:r>
            <a:r>
              <a:rPr lang="en-US" dirty="0"/>
              <a:t>?</a:t>
            </a:r>
          </a:p>
        </p:txBody>
      </p:sp>
      <p:sp>
        <p:nvSpPr>
          <p:cNvPr id="3" name="Subtitle 2">
            <a:extLst>
              <a:ext uri="{FF2B5EF4-FFF2-40B4-BE49-F238E27FC236}">
                <a16:creationId xmlns:a16="http://schemas.microsoft.com/office/drawing/2014/main" id="{10E2376B-CFEC-A299-AFB6-7D4FC472303F}"/>
              </a:ext>
            </a:extLst>
          </p:cNvPr>
          <p:cNvSpPr>
            <a:spLocks noGrp="1"/>
          </p:cNvSpPr>
          <p:nvPr>
            <p:ph type="subTitle" idx="1"/>
          </p:nvPr>
        </p:nvSpPr>
        <p:spPr/>
        <p:txBody>
          <a:bodyPr/>
          <a:lstStyle/>
          <a:p>
            <a:r>
              <a:rPr lang="en-US" dirty="0"/>
              <a:t>Maaret Pyhäjärvi</a:t>
            </a:r>
          </a:p>
        </p:txBody>
      </p:sp>
      <p:sp>
        <p:nvSpPr>
          <p:cNvPr id="4" name="Oval 3">
            <a:extLst>
              <a:ext uri="{FF2B5EF4-FFF2-40B4-BE49-F238E27FC236}">
                <a16:creationId xmlns:a16="http://schemas.microsoft.com/office/drawing/2014/main" id="{B42EB3FC-CDE6-4884-65B6-91DADD3598BA}"/>
              </a:ext>
            </a:extLst>
          </p:cNvPr>
          <p:cNvSpPr/>
          <p:nvPr/>
        </p:nvSpPr>
        <p:spPr>
          <a:xfrm>
            <a:off x="9797143" y="244366"/>
            <a:ext cx="2103308" cy="2002445"/>
          </a:xfrm>
          <a:prstGeom prst="ellipse">
            <a:avLst/>
          </a:prstGeom>
          <a:effectLst>
            <a:glow rad="228600">
              <a:schemeClr val="accent1">
                <a:satMod val="175000"/>
                <a:alpha val="40000"/>
              </a:schemeClr>
            </a:glo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dirty="0" err="1"/>
              <a:t>Esitys</a:t>
            </a:r>
            <a:r>
              <a:rPr lang="en-US" sz="2800" dirty="0"/>
              <a:t> </a:t>
            </a:r>
            <a:r>
              <a:rPr lang="en-US" sz="2800" dirty="0" err="1"/>
              <a:t>vuodelta</a:t>
            </a:r>
            <a:r>
              <a:rPr lang="en-US" sz="2800" dirty="0"/>
              <a:t> 2005</a:t>
            </a:r>
          </a:p>
        </p:txBody>
      </p:sp>
    </p:spTree>
    <p:extLst>
      <p:ext uri="{BB962C8B-B14F-4D97-AF65-F5344CB8AC3E}">
        <p14:creationId xmlns:p14="http://schemas.microsoft.com/office/powerpoint/2010/main" val="3852072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AutoShape 5">
            <a:extLst>
              <a:ext uri="{FF2B5EF4-FFF2-40B4-BE49-F238E27FC236}">
                <a16:creationId xmlns:a16="http://schemas.microsoft.com/office/drawing/2014/main" id="{0A6810F8-07C3-582E-7518-C2A2953DC616}"/>
              </a:ext>
            </a:extLst>
          </p:cNvPr>
          <p:cNvSpPr>
            <a:spLocks noChangeArrowheads="1"/>
          </p:cNvSpPr>
          <p:nvPr/>
        </p:nvSpPr>
        <p:spPr bwMode="black">
          <a:xfrm>
            <a:off x="2992438" y="1828800"/>
            <a:ext cx="3103562" cy="4343400"/>
          </a:xfrm>
          <a:prstGeom prst="roundRect">
            <a:avLst>
              <a:gd name="adj" fmla="val 16667"/>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lIns="0" tIns="0" rIns="90000" bIns="46800"/>
          <a:lstStyle/>
          <a:p>
            <a:r>
              <a:rPr lang="fi-FI" altLang="en-US" sz="3200" b="1"/>
              <a:t>Tavoiteltavat </a:t>
            </a:r>
            <a:br>
              <a:rPr lang="fi-FI" altLang="en-US" sz="3200" b="1"/>
            </a:br>
            <a:r>
              <a:rPr lang="fi-FI" altLang="en-US" sz="3200" b="1"/>
              <a:t>hyödyt</a:t>
            </a:r>
            <a:endParaRPr lang="en-GB" altLang="en-US" sz="3200" b="1"/>
          </a:p>
        </p:txBody>
      </p:sp>
      <p:sp>
        <p:nvSpPr>
          <p:cNvPr id="55302" name="AutoShape 6">
            <a:extLst>
              <a:ext uri="{FF2B5EF4-FFF2-40B4-BE49-F238E27FC236}">
                <a16:creationId xmlns:a16="http://schemas.microsoft.com/office/drawing/2014/main" id="{0DAF81B2-FBF0-07CE-ED16-E7E63F4100E5}"/>
              </a:ext>
            </a:extLst>
          </p:cNvPr>
          <p:cNvSpPr>
            <a:spLocks noChangeArrowheads="1"/>
          </p:cNvSpPr>
          <p:nvPr/>
        </p:nvSpPr>
        <p:spPr bwMode="black">
          <a:xfrm>
            <a:off x="6096001" y="1828800"/>
            <a:ext cx="3033713" cy="4343400"/>
          </a:xfrm>
          <a:prstGeom prst="roundRect">
            <a:avLst>
              <a:gd name="adj" fmla="val 16667"/>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lIns="0" tIns="0" rIns="90000" bIns="46800"/>
          <a:lstStyle/>
          <a:p>
            <a:pPr algn="r"/>
            <a:r>
              <a:rPr lang="fi-FI" altLang="en-US" sz="3200" b="1"/>
              <a:t>Valmiudet</a:t>
            </a:r>
            <a:endParaRPr lang="en-GB" altLang="en-US" sz="3200" b="1"/>
          </a:p>
        </p:txBody>
      </p:sp>
      <p:sp>
        <p:nvSpPr>
          <p:cNvPr id="55298" name="Rectangle 2">
            <a:extLst>
              <a:ext uri="{FF2B5EF4-FFF2-40B4-BE49-F238E27FC236}">
                <a16:creationId xmlns:a16="http://schemas.microsoft.com/office/drawing/2014/main" id="{139E0B62-3C53-A332-A78E-E653B6377CBD}"/>
              </a:ext>
            </a:extLst>
          </p:cNvPr>
          <p:cNvSpPr>
            <a:spLocks noGrp="1" noChangeArrowheads="1"/>
          </p:cNvSpPr>
          <p:nvPr>
            <p:ph type="title"/>
          </p:nvPr>
        </p:nvSpPr>
        <p:spPr/>
        <p:txBody>
          <a:bodyPr/>
          <a:lstStyle/>
          <a:p>
            <a:r>
              <a:rPr lang="fi-FI" altLang="en-US"/>
              <a:t>Automatisoinnin valinta</a:t>
            </a:r>
            <a:endParaRPr lang="en-GB" altLang="en-US"/>
          </a:p>
        </p:txBody>
      </p:sp>
      <p:sp>
        <p:nvSpPr>
          <p:cNvPr id="55300" name="Oval 4">
            <a:extLst>
              <a:ext uri="{FF2B5EF4-FFF2-40B4-BE49-F238E27FC236}">
                <a16:creationId xmlns:a16="http://schemas.microsoft.com/office/drawing/2014/main" id="{BC0F2ECF-BEA1-A1E1-8DB6-60B1961F4DCA}"/>
              </a:ext>
            </a:extLst>
          </p:cNvPr>
          <p:cNvSpPr>
            <a:spLocks noChangeArrowheads="1"/>
          </p:cNvSpPr>
          <p:nvPr/>
        </p:nvSpPr>
        <p:spPr bwMode="black">
          <a:xfrm>
            <a:off x="4672014" y="3048000"/>
            <a:ext cx="2871787" cy="1905000"/>
          </a:xfrm>
          <a:prstGeom prst="ellipse">
            <a:avLst/>
          </a:prstGeom>
          <a:noFill/>
          <a:ln w="57150" algn="ctr">
            <a:solidFill>
              <a:schemeClr val="accent2"/>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nchor="ctr"/>
          <a:lstStyle/>
          <a:p>
            <a:pPr algn="ctr"/>
            <a:r>
              <a:rPr lang="fi-FI" altLang="en-US" sz="3600" dirty="0"/>
              <a:t>Tilanne-analyysi</a:t>
            </a:r>
            <a:endParaRPr lang="en-GB"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89" name="Rectangle 37">
            <a:extLst>
              <a:ext uri="{FF2B5EF4-FFF2-40B4-BE49-F238E27FC236}">
                <a16:creationId xmlns:a16="http://schemas.microsoft.com/office/drawing/2014/main" id="{76AE587B-9541-DF6B-1B25-675EB3619204}"/>
              </a:ext>
            </a:extLst>
          </p:cNvPr>
          <p:cNvSpPr>
            <a:spLocks noChangeArrowheads="1"/>
          </p:cNvSpPr>
          <p:nvPr/>
        </p:nvSpPr>
        <p:spPr bwMode="auto">
          <a:xfrm>
            <a:off x="4953000" y="299550"/>
            <a:ext cx="1143000" cy="6019800"/>
          </a:xfrm>
          <a:prstGeom prst="rect">
            <a:avLst/>
          </a:prstGeom>
          <a:solidFill>
            <a:srgbClr val="CCECF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9154" name="AutoShape 2">
            <a:extLst>
              <a:ext uri="{FF2B5EF4-FFF2-40B4-BE49-F238E27FC236}">
                <a16:creationId xmlns:a16="http://schemas.microsoft.com/office/drawing/2014/main" id="{95875771-6538-D3F7-AB1F-70AB3F38335C}"/>
              </a:ext>
            </a:extLst>
          </p:cNvPr>
          <p:cNvSpPr>
            <a:spLocks noChangeArrowheads="1"/>
          </p:cNvSpPr>
          <p:nvPr/>
        </p:nvSpPr>
        <p:spPr bwMode="auto">
          <a:xfrm>
            <a:off x="2057400" y="1518750"/>
            <a:ext cx="1752600" cy="83820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r>
              <a:rPr lang="fi-FI" altLang="en-US" sz="1400">
                <a:latin typeface="Trebuchet MS" panose="020B0703020202090204" pitchFamily="34" charset="0"/>
              </a:rPr>
              <a:t>Tilannetekijät</a:t>
            </a:r>
            <a:endParaRPr lang="en-GB" altLang="en-US" sz="1400">
              <a:latin typeface="Trebuchet MS" panose="020B0703020202090204" pitchFamily="34" charset="0"/>
            </a:endParaRPr>
          </a:p>
        </p:txBody>
      </p:sp>
      <p:sp>
        <p:nvSpPr>
          <p:cNvPr id="49155" name="AutoShape 3">
            <a:extLst>
              <a:ext uri="{FF2B5EF4-FFF2-40B4-BE49-F238E27FC236}">
                <a16:creationId xmlns:a16="http://schemas.microsoft.com/office/drawing/2014/main" id="{ABE74BB2-23A3-9EFF-5C66-0BFA734BD387}"/>
              </a:ext>
            </a:extLst>
          </p:cNvPr>
          <p:cNvSpPr>
            <a:spLocks noChangeArrowheads="1"/>
          </p:cNvSpPr>
          <p:nvPr/>
        </p:nvSpPr>
        <p:spPr bwMode="auto">
          <a:xfrm>
            <a:off x="2057400" y="2509350"/>
            <a:ext cx="1752600" cy="83820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r>
              <a:rPr lang="fi-FI" altLang="en-US" sz="1400" dirty="0">
                <a:latin typeface="Trebuchet MS" panose="020B0703020202090204" pitchFamily="34" charset="0"/>
              </a:rPr>
              <a:t>Kustannukset ja </a:t>
            </a:r>
          </a:p>
          <a:p>
            <a:pPr algn="ctr"/>
            <a:r>
              <a:rPr lang="fi-FI" altLang="en-US" sz="1400" dirty="0">
                <a:latin typeface="Trebuchet MS" panose="020B0703020202090204" pitchFamily="34" charset="0"/>
              </a:rPr>
              <a:t>hyödyt</a:t>
            </a:r>
            <a:endParaRPr lang="en-GB" altLang="en-US" sz="1400" dirty="0">
              <a:latin typeface="Trebuchet MS" panose="020B0703020202090204" pitchFamily="34" charset="0"/>
            </a:endParaRPr>
          </a:p>
        </p:txBody>
      </p:sp>
      <p:sp>
        <p:nvSpPr>
          <p:cNvPr id="49156" name="AutoShape 4">
            <a:extLst>
              <a:ext uri="{FF2B5EF4-FFF2-40B4-BE49-F238E27FC236}">
                <a16:creationId xmlns:a16="http://schemas.microsoft.com/office/drawing/2014/main" id="{FA51634D-3821-AB56-B08B-9ED65B1DA680}"/>
              </a:ext>
            </a:extLst>
          </p:cNvPr>
          <p:cNvSpPr>
            <a:spLocks noChangeArrowheads="1"/>
          </p:cNvSpPr>
          <p:nvPr/>
        </p:nvSpPr>
        <p:spPr bwMode="auto">
          <a:xfrm>
            <a:off x="2057400" y="4490550"/>
            <a:ext cx="1752600" cy="83820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r>
              <a:rPr lang="fi-FI" altLang="en-US" sz="1400" dirty="0">
                <a:latin typeface="Trebuchet MS" panose="020B0703020202090204" pitchFamily="34" charset="0"/>
              </a:rPr>
              <a:t>Ympäristöt, </a:t>
            </a:r>
            <a:br>
              <a:rPr lang="fi-FI" altLang="en-US" sz="1400" dirty="0">
                <a:latin typeface="Trebuchet MS" panose="020B0703020202090204" pitchFamily="34" charset="0"/>
              </a:rPr>
            </a:br>
            <a:r>
              <a:rPr lang="fi-FI" altLang="en-US" sz="1400" dirty="0">
                <a:latin typeface="Trebuchet MS" panose="020B0703020202090204" pitchFamily="34" charset="0"/>
              </a:rPr>
              <a:t>teknologiat</a:t>
            </a:r>
            <a:br>
              <a:rPr lang="fi-FI" altLang="en-US" sz="1400" dirty="0">
                <a:latin typeface="Trebuchet MS" panose="020B0703020202090204" pitchFamily="34" charset="0"/>
              </a:rPr>
            </a:br>
            <a:r>
              <a:rPr lang="fi-FI" altLang="en-US" sz="1400" dirty="0">
                <a:latin typeface="Trebuchet MS" panose="020B0703020202090204" pitchFamily="34" charset="0"/>
              </a:rPr>
              <a:t>ja testattavuus</a:t>
            </a:r>
            <a:endParaRPr lang="en-GB" altLang="en-US" sz="1400" dirty="0">
              <a:latin typeface="Trebuchet MS" panose="020B0703020202090204" pitchFamily="34" charset="0"/>
            </a:endParaRPr>
          </a:p>
        </p:txBody>
      </p:sp>
      <p:sp>
        <p:nvSpPr>
          <p:cNvPr id="49157" name="AutoShape 5">
            <a:extLst>
              <a:ext uri="{FF2B5EF4-FFF2-40B4-BE49-F238E27FC236}">
                <a16:creationId xmlns:a16="http://schemas.microsoft.com/office/drawing/2014/main" id="{8BD4F888-7548-0005-B68B-61B4D492884E}"/>
              </a:ext>
            </a:extLst>
          </p:cNvPr>
          <p:cNvSpPr>
            <a:spLocks noChangeArrowheads="1"/>
          </p:cNvSpPr>
          <p:nvPr/>
        </p:nvSpPr>
        <p:spPr bwMode="auto">
          <a:xfrm>
            <a:off x="2057400" y="5481150"/>
            <a:ext cx="1752600" cy="83820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r>
              <a:rPr lang="fi-FI" altLang="en-US" sz="1400" dirty="0">
                <a:latin typeface="Trebuchet MS" panose="020B0703020202090204" pitchFamily="34" charset="0"/>
              </a:rPr>
              <a:t>Prosessi</a:t>
            </a:r>
          </a:p>
          <a:p>
            <a:pPr algn="ctr"/>
            <a:r>
              <a:rPr lang="fi-FI" altLang="en-US" sz="1400" dirty="0">
                <a:latin typeface="Trebuchet MS" panose="020B0703020202090204" pitchFamily="34" charset="0"/>
              </a:rPr>
              <a:t>Strategia (syyt)</a:t>
            </a:r>
          </a:p>
          <a:p>
            <a:pPr algn="ctr"/>
            <a:r>
              <a:rPr lang="fi-FI" altLang="en-US" sz="1400" dirty="0">
                <a:latin typeface="Trebuchet MS" panose="020B0703020202090204" pitchFamily="34" charset="0"/>
              </a:rPr>
              <a:t>Testaustasot ja tyypit</a:t>
            </a:r>
          </a:p>
          <a:p>
            <a:pPr algn="ctr"/>
            <a:r>
              <a:rPr lang="fi-FI" altLang="en-US" sz="1400" dirty="0">
                <a:latin typeface="Trebuchet MS" panose="020B0703020202090204" pitchFamily="34" charset="0"/>
              </a:rPr>
              <a:t>Osaaminen</a:t>
            </a:r>
            <a:endParaRPr lang="en-GB" altLang="en-US" sz="1400" dirty="0">
              <a:latin typeface="Trebuchet MS" panose="020B0703020202090204" pitchFamily="34" charset="0"/>
            </a:endParaRPr>
          </a:p>
        </p:txBody>
      </p:sp>
      <p:sp>
        <p:nvSpPr>
          <p:cNvPr id="49158" name="AutoShape 6">
            <a:extLst>
              <a:ext uri="{FF2B5EF4-FFF2-40B4-BE49-F238E27FC236}">
                <a16:creationId xmlns:a16="http://schemas.microsoft.com/office/drawing/2014/main" id="{16597CE7-F6A0-5F00-D2DC-9DB87A0E7C43}"/>
              </a:ext>
            </a:extLst>
          </p:cNvPr>
          <p:cNvSpPr>
            <a:spLocks noChangeArrowheads="1"/>
          </p:cNvSpPr>
          <p:nvPr/>
        </p:nvSpPr>
        <p:spPr bwMode="auto">
          <a:xfrm>
            <a:off x="3886200" y="604350"/>
            <a:ext cx="990600" cy="8382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r>
              <a:rPr lang="fi-FI" altLang="en-US" sz="1400" dirty="0">
                <a:latin typeface="Trebuchet MS" panose="020B0703020202090204" pitchFamily="34" charset="0"/>
              </a:rPr>
              <a:t>Kehitys-</a:t>
            </a:r>
            <a:br>
              <a:rPr lang="fi-FI" altLang="en-US" sz="1400" dirty="0">
                <a:latin typeface="Trebuchet MS" panose="020B0703020202090204" pitchFamily="34" charset="0"/>
              </a:rPr>
            </a:br>
            <a:r>
              <a:rPr lang="fi-FI" altLang="en-US" sz="1400" dirty="0">
                <a:latin typeface="Trebuchet MS" panose="020B0703020202090204" pitchFamily="34" charset="0"/>
              </a:rPr>
              <a:t>johtaja</a:t>
            </a:r>
            <a:endParaRPr lang="en-GB" altLang="en-US" sz="1400" dirty="0">
              <a:latin typeface="Trebuchet MS" panose="020B0703020202090204" pitchFamily="34" charset="0"/>
            </a:endParaRPr>
          </a:p>
        </p:txBody>
      </p:sp>
      <p:sp>
        <p:nvSpPr>
          <p:cNvPr id="49159" name="AutoShape 7">
            <a:extLst>
              <a:ext uri="{FF2B5EF4-FFF2-40B4-BE49-F238E27FC236}">
                <a16:creationId xmlns:a16="http://schemas.microsoft.com/office/drawing/2014/main" id="{5975100C-F6B2-7E54-35CA-691C33452219}"/>
              </a:ext>
            </a:extLst>
          </p:cNvPr>
          <p:cNvSpPr>
            <a:spLocks noChangeArrowheads="1"/>
          </p:cNvSpPr>
          <p:nvPr/>
        </p:nvSpPr>
        <p:spPr bwMode="auto">
          <a:xfrm>
            <a:off x="5029200" y="604350"/>
            <a:ext cx="990600" cy="8382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r>
              <a:rPr lang="fi-FI" altLang="en-US" sz="1400" dirty="0">
                <a:latin typeface="Trebuchet MS" panose="020B0703020202090204" pitchFamily="34" charset="0"/>
              </a:rPr>
              <a:t>Projekti-</a:t>
            </a:r>
            <a:br>
              <a:rPr lang="fi-FI" altLang="en-US" sz="1400" dirty="0">
                <a:latin typeface="Trebuchet MS" panose="020B0703020202090204" pitchFamily="34" charset="0"/>
              </a:rPr>
            </a:br>
            <a:r>
              <a:rPr lang="fi-FI" altLang="en-US" sz="1400" dirty="0">
                <a:latin typeface="Trebuchet MS" panose="020B0703020202090204" pitchFamily="34" charset="0"/>
              </a:rPr>
              <a:t>päällikkö </a:t>
            </a:r>
            <a:endParaRPr lang="en-GB" altLang="en-US" sz="1400" dirty="0">
              <a:latin typeface="Trebuchet MS" panose="020B0703020202090204" pitchFamily="34" charset="0"/>
            </a:endParaRPr>
          </a:p>
        </p:txBody>
      </p:sp>
      <p:sp>
        <p:nvSpPr>
          <p:cNvPr id="49160" name="AutoShape 8">
            <a:extLst>
              <a:ext uri="{FF2B5EF4-FFF2-40B4-BE49-F238E27FC236}">
                <a16:creationId xmlns:a16="http://schemas.microsoft.com/office/drawing/2014/main" id="{19ADA5E7-6083-8816-16D2-92EDFA2EC761}"/>
              </a:ext>
            </a:extLst>
          </p:cNvPr>
          <p:cNvSpPr>
            <a:spLocks noChangeArrowheads="1"/>
          </p:cNvSpPr>
          <p:nvPr/>
        </p:nvSpPr>
        <p:spPr bwMode="auto">
          <a:xfrm>
            <a:off x="6172200" y="604350"/>
            <a:ext cx="990600" cy="8382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r>
              <a:rPr lang="fi-FI" altLang="en-US" sz="1400" dirty="0">
                <a:latin typeface="Trebuchet MS" panose="020B0703020202090204" pitchFamily="34" charset="0"/>
              </a:rPr>
              <a:t>Testaus-</a:t>
            </a:r>
            <a:br>
              <a:rPr lang="fi-FI" altLang="en-US" sz="1400" dirty="0">
                <a:latin typeface="Trebuchet MS" panose="020B0703020202090204" pitchFamily="34" charset="0"/>
              </a:rPr>
            </a:br>
            <a:r>
              <a:rPr lang="fi-FI" altLang="en-US" sz="1400" dirty="0">
                <a:latin typeface="Trebuchet MS" panose="020B0703020202090204" pitchFamily="34" charset="0"/>
              </a:rPr>
              <a:t>päällikkö / </a:t>
            </a:r>
            <a:br>
              <a:rPr lang="fi-FI" altLang="en-US" sz="1400" dirty="0">
                <a:latin typeface="Trebuchet MS" panose="020B0703020202090204" pitchFamily="34" charset="0"/>
              </a:rPr>
            </a:br>
            <a:r>
              <a:rPr lang="fi-FI" altLang="en-US" sz="1400" dirty="0">
                <a:latin typeface="Trebuchet MS" panose="020B0703020202090204" pitchFamily="34" charset="0"/>
              </a:rPr>
              <a:t>hallinto</a:t>
            </a:r>
            <a:endParaRPr lang="en-GB" altLang="en-US" sz="1400" dirty="0">
              <a:latin typeface="Trebuchet MS" panose="020B0703020202090204" pitchFamily="34" charset="0"/>
            </a:endParaRPr>
          </a:p>
        </p:txBody>
      </p:sp>
      <p:sp>
        <p:nvSpPr>
          <p:cNvPr id="49161" name="AutoShape 9">
            <a:extLst>
              <a:ext uri="{FF2B5EF4-FFF2-40B4-BE49-F238E27FC236}">
                <a16:creationId xmlns:a16="http://schemas.microsoft.com/office/drawing/2014/main" id="{0AD4859E-1D19-79B1-FDD6-79F0559BB714}"/>
              </a:ext>
            </a:extLst>
          </p:cNvPr>
          <p:cNvSpPr>
            <a:spLocks noChangeArrowheads="1"/>
          </p:cNvSpPr>
          <p:nvPr/>
        </p:nvSpPr>
        <p:spPr bwMode="auto">
          <a:xfrm>
            <a:off x="8458200" y="604350"/>
            <a:ext cx="990600" cy="8382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r>
              <a:rPr lang="fi-FI" altLang="en-US" sz="1400">
                <a:latin typeface="Trebuchet MS" panose="020B0703020202090204" pitchFamily="34" charset="0"/>
              </a:rPr>
              <a:t>Testaaja</a:t>
            </a:r>
            <a:endParaRPr lang="en-GB" altLang="en-US" sz="1400">
              <a:latin typeface="Trebuchet MS" panose="020B0703020202090204" pitchFamily="34" charset="0"/>
            </a:endParaRPr>
          </a:p>
        </p:txBody>
      </p:sp>
      <p:sp>
        <p:nvSpPr>
          <p:cNvPr id="49162" name="AutoShape 10">
            <a:extLst>
              <a:ext uri="{FF2B5EF4-FFF2-40B4-BE49-F238E27FC236}">
                <a16:creationId xmlns:a16="http://schemas.microsoft.com/office/drawing/2014/main" id="{0BE2DB1E-E3F0-588E-B83F-B50906AD6112}"/>
              </a:ext>
            </a:extLst>
          </p:cNvPr>
          <p:cNvSpPr>
            <a:spLocks noChangeArrowheads="1"/>
          </p:cNvSpPr>
          <p:nvPr/>
        </p:nvSpPr>
        <p:spPr bwMode="auto">
          <a:xfrm>
            <a:off x="9601200" y="604350"/>
            <a:ext cx="990600" cy="8382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r>
              <a:rPr lang="fi-FI" altLang="en-US" sz="1400" dirty="0">
                <a:latin typeface="Trebuchet MS" panose="020B0703020202090204" pitchFamily="34" charset="0"/>
              </a:rPr>
              <a:t>Ohjelmisto-</a:t>
            </a:r>
          </a:p>
          <a:p>
            <a:pPr algn="ctr"/>
            <a:r>
              <a:rPr lang="fi-FI" altLang="en-US" sz="1400" dirty="0">
                <a:latin typeface="Trebuchet MS" panose="020B0703020202090204" pitchFamily="34" charset="0"/>
              </a:rPr>
              <a:t>arkkitehti</a:t>
            </a:r>
            <a:endParaRPr lang="en-GB" altLang="en-US" sz="1400" dirty="0">
              <a:latin typeface="Trebuchet MS" panose="020B0703020202090204" pitchFamily="34" charset="0"/>
            </a:endParaRPr>
          </a:p>
        </p:txBody>
      </p:sp>
      <p:sp>
        <p:nvSpPr>
          <p:cNvPr id="49163" name="Rectangle 11">
            <a:extLst>
              <a:ext uri="{FF2B5EF4-FFF2-40B4-BE49-F238E27FC236}">
                <a16:creationId xmlns:a16="http://schemas.microsoft.com/office/drawing/2014/main" id="{C2CAD453-1E1A-7159-FF3E-7A927E5ED763}"/>
              </a:ext>
            </a:extLst>
          </p:cNvPr>
          <p:cNvSpPr>
            <a:spLocks noChangeArrowheads="1"/>
          </p:cNvSpPr>
          <p:nvPr/>
        </p:nvSpPr>
        <p:spPr bwMode="auto">
          <a:xfrm>
            <a:off x="4191000" y="1594950"/>
            <a:ext cx="533400" cy="2743200"/>
          </a:xfrm>
          <a:prstGeom prst="rect">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pPr algn="ctr"/>
            <a:endParaRPr lang="en-US" altLang="en-US" sz="1200">
              <a:latin typeface="Trebuchet MS" panose="020B0703020202090204" pitchFamily="34" charset="0"/>
            </a:endParaRPr>
          </a:p>
        </p:txBody>
      </p:sp>
      <p:sp>
        <p:nvSpPr>
          <p:cNvPr id="49164" name="Rectangle 12">
            <a:extLst>
              <a:ext uri="{FF2B5EF4-FFF2-40B4-BE49-F238E27FC236}">
                <a16:creationId xmlns:a16="http://schemas.microsoft.com/office/drawing/2014/main" id="{E0CEE5C0-F1D9-762A-BF77-AA7EF38C8FF2}"/>
              </a:ext>
            </a:extLst>
          </p:cNvPr>
          <p:cNvSpPr>
            <a:spLocks noChangeArrowheads="1"/>
          </p:cNvSpPr>
          <p:nvPr/>
        </p:nvSpPr>
        <p:spPr bwMode="auto">
          <a:xfrm>
            <a:off x="6477000" y="2585550"/>
            <a:ext cx="533400" cy="1752600"/>
          </a:xfrm>
          <a:prstGeom prst="rect">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endParaRPr lang="en-US"/>
          </a:p>
        </p:txBody>
      </p:sp>
      <p:sp>
        <p:nvSpPr>
          <p:cNvPr id="49165" name="Line 13">
            <a:extLst>
              <a:ext uri="{FF2B5EF4-FFF2-40B4-BE49-F238E27FC236}">
                <a16:creationId xmlns:a16="http://schemas.microsoft.com/office/drawing/2014/main" id="{923EFF93-7C40-4B72-A67B-9DF095D94EB5}"/>
              </a:ext>
            </a:extLst>
          </p:cNvPr>
          <p:cNvSpPr>
            <a:spLocks noChangeShapeType="1"/>
          </p:cNvSpPr>
          <p:nvPr/>
        </p:nvSpPr>
        <p:spPr bwMode="auto">
          <a:xfrm>
            <a:off x="1981200" y="2433150"/>
            <a:ext cx="8610600" cy="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66" name="Line 14">
            <a:extLst>
              <a:ext uri="{FF2B5EF4-FFF2-40B4-BE49-F238E27FC236}">
                <a16:creationId xmlns:a16="http://schemas.microsoft.com/office/drawing/2014/main" id="{1910DB6E-9E12-8ECB-4B6A-97F81CFE4EDF}"/>
              </a:ext>
            </a:extLst>
          </p:cNvPr>
          <p:cNvSpPr>
            <a:spLocks noChangeShapeType="1"/>
          </p:cNvSpPr>
          <p:nvPr/>
        </p:nvSpPr>
        <p:spPr bwMode="auto">
          <a:xfrm>
            <a:off x="1981200" y="3423750"/>
            <a:ext cx="8610600" cy="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67" name="Line 15">
            <a:extLst>
              <a:ext uri="{FF2B5EF4-FFF2-40B4-BE49-F238E27FC236}">
                <a16:creationId xmlns:a16="http://schemas.microsoft.com/office/drawing/2014/main" id="{51AF7093-DC17-F18D-FD50-C8AFC129E48D}"/>
              </a:ext>
            </a:extLst>
          </p:cNvPr>
          <p:cNvSpPr>
            <a:spLocks noChangeShapeType="1"/>
          </p:cNvSpPr>
          <p:nvPr/>
        </p:nvSpPr>
        <p:spPr bwMode="auto">
          <a:xfrm>
            <a:off x="1981200" y="5404950"/>
            <a:ext cx="8610600" cy="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68" name="Line 16">
            <a:extLst>
              <a:ext uri="{FF2B5EF4-FFF2-40B4-BE49-F238E27FC236}">
                <a16:creationId xmlns:a16="http://schemas.microsoft.com/office/drawing/2014/main" id="{8FA69B02-CAF1-6919-2074-31788C4C10B3}"/>
              </a:ext>
            </a:extLst>
          </p:cNvPr>
          <p:cNvSpPr>
            <a:spLocks noChangeShapeType="1"/>
          </p:cNvSpPr>
          <p:nvPr/>
        </p:nvSpPr>
        <p:spPr bwMode="auto">
          <a:xfrm>
            <a:off x="6096000" y="451950"/>
            <a:ext cx="0" cy="586740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69" name="Line 17">
            <a:extLst>
              <a:ext uri="{FF2B5EF4-FFF2-40B4-BE49-F238E27FC236}">
                <a16:creationId xmlns:a16="http://schemas.microsoft.com/office/drawing/2014/main" id="{B2FBB008-7065-DCA3-3315-BCAAC1C2F405}"/>
              </a:ext>
            </a:extLst>
          </p:cNvPr>
          <p:cNvSpPr>
            <a:spLocks noChangeShapeType="1"/>
          </p:cNvSpPr>
          <p:nvPr/>
        </p:nvSpPr>
        <p:spPr bwMode="auto">
          <a:xfrm>
            <a:off x="7239000" y="451950"/>
            <a:ext cx="0" cy="586740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70" name="Line 18">
            <a:extLst>
              <a:ext uri="{FF2B5EF4-FFF2-40B4-BE49-F238E27FC236}">
                <a16:creationId xmlns:a16="http://schemas.microsoft.com/office/drawing/2014/main" id="{9BC2B65C-E4F2-35ED-515C-759E6059D128}"/>
              </a:ext>
            </a:extLst>
          </p:cNvPr>
          <p:cNvSpPr>
            <a:spLocks noChangeShapeType="1"/>
          </p:cNvSpPr>
          <p:nvPr/>
        </p:nvSpPr>
        <p:spPr bwMode="auto">
          <a:xfrm>
            <a:off x="9525000" y="528150"/>
            <a:ext cx="0" cy="579120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71" name="AutoShape 19">
            <a:extLst>
              <a:ext uri="{FF2B5EF4-FFF2-40B4-BE49-F238E27FC236}">
                <a16:creationId xmlns:a16="http://schemas.microsoft.com/office/drawing/2014/main" id="{9869AFBA-4726-C24F-C140-BE10A19998E5}"/>
              </a:ext>
            </a:extLst>
          </p:cNvPr>
          <p:cNvSpPr>
            <a:spLocks noChangeArrowheads="1"/>
          </p:cNvSpPr>
          <p:nvPr/>
        </p:nvSpPr>
        <p:spPr bwMode="auto">
          <a:xfrm>
            <a:off x="2057400" y="3499950"/>
            <a:ext cx="1752600" cy="83820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r>
              <a:rPr lang="fi-FI" altLang="en-US" sz="1400" dirty="0">
                <a:latin typeface="Trebuchet MS" panose="020B0703020202090204" pitchFamily="34" charset="0"/>
              </a:rPr>
              <a:t>Automatisointi-</a:t>
            </a:r>
          </a:p>
          <a:p>
            <a:pPr algn="ctr"/>
            <a:r>
              <a:rPr lang="fi-FI" altLang="en-US" sz="1400" dirty="0">
                <a:latin typeface="Trebuchet MS" panose="020B0703020202090204" pitchFamily="34" charset="0"/>
              </a:rPr>
              <a:t>tavoitteet</a:t>
            </a:r>
            <a:endParaRPr lang="en-GB" altLang="en-US" sz="1400" dirty="0">
              <a:latin typeface="Trebuchet MS" panose="020B0703020202090204" pitchFamily="34" charset="0"/>
            </a:endParaRPr>
          </a:p>
        </p:txBody>
      </p:sp>
      <p:sp>
        <p:nvSpPr>
          <p:cNvPr id="49172" name="Line 20">
            <a:extLst>
              <a:ext uri="{FF2B5EF4-FFF2-40B4-BE49-F238E27FC236}">
                <a16:creationId xmlns:a16="http://schemas.microsoft.com/office/drawing/2014/main" id="{B1F3FC4D-EE9C-884D-F160-D5B64073D309}"/>
              </a:ext>
            </a:extLst>
          </p:cNvPr>
          <p:cNvSpPr>
            <a:spLocks noChangeShapeType="1"/>
          </p:cNvSpPr>
          <p:nvPr/>
        </p:nvSpPr>
        <p:spPr bwMode="auto">
          <a:xfrm>
            <a:off x="1981200" y="4414350"/>
            <a:ext cx="8610600" cy="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73" name="Rectangle 21">
            <a:extLst>
              <a:ext uri="{FF2B5EF4-FFF2-40B4-BE49-F238E27FC236}">
                <a16:creationId xmlns:a16="http://schemas.microsoft.com/office/drawing/2014/main" id="{2A6A47FE-FA14-1055-E53C-6AE3A1A9FC18}"/>
              </a:ext>
            </a:extLst>
          </p:cNvPr>
          <p:cNvSpPr>
            <a:spLocks noChangeArrowheads="1"/>
          </p:cNvSpPr>
          <p:nvPr/>
        </p:nvSpPr>
        <p:spPr bwMode="auto">
          <a:xfrm>
            <a:off x="5257800" y="1594950"/>
            <a:ext cx="533400" cy="762000"/>
          </a:xfrm>
          <a:prstGeom prst="rect">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endParaRPr lang="en-US"/>
          </a:p>
        </p:txBody>
      </p:sp>
      <p:sp>
        <p:nvSpPr>
          <p:cNvPr id="49174" name="Rectangle 22">
            <a:extLst>
              <a:ext uri="{FF2B5EF4-FFF2-40B4-BE49-F238E27FC236}">
                <a16:creationId xmlns:a16="http://schemas.microsoft.com/office/drawing/2014/main" id="{2CBB433D-0745-A64E-A728-550D6AD80A79}"/>
              </a:ext>
            </a:extLst>
          </p:cNvPr>
          <p:cNvSpPr>
            <a:spLocks noChangeArrowheads="1"/>
          </p:cNvSpPr>
          <p:nvPr/>
        </p:nvSpPr>
        <p:spPr bwMode="auto">
          <a:xfrm>
            <a:off x="5257800" y="3576150"/>
            <a:ext cx="533400" cy="762000"/>
          </a:xfrm>
          <a:prstGeom prst="rect">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endParaRPr lang="en-US"/>
          </a:p>
        </p:txBody>
      </p:sp>
      <p:sp>
        <p:nvSpPr>
          <p:cNvPr id="49175" name="Rectangle 23">
            <a:extLst>
              <a:ext uri="{FF2B5EF4-FFF2-40B4-BE49-F238E27FC236}">
                <a16:creationId xmlns:a16="http://schemas.microsoft.com/office/drawing/2014/main" id="{81E4A3A7-30BE-65D1-12E7-0284CCBCBEB5}"/>
              </a:ext>
            </a:extLst>
          </p:cNvPr>
          <p:cNvSpPr>
            <a:spLocks noChangeArrowheads="1"/>
          </p:cNvSpPr>
          <p:nvPr/>
        </p:nvSpPr>
        <p:spPr bwMode="auto">
          <a:xfrm>
            <a:off x="8763000" y="3576150"/>
            <a:ext cx="533400" cy="2667000"/>
          </a:xfrm>
          <a:prstGeom prst="rect">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endParaRPr lang="en-US"/>
          </a:p>
        </p:txBody>
      </p:sp>
      <p:sp>
        <p:nvSpPr>
          <p:cNvPr id="49176" name="Rectangle 24">
            <a:extLst>
              <a:ext uri="{FF2B5EF4-FFF2-40B4-BE49-F238E27FC236}">
                <a16:creationId xmlns:a16="http://schemas.microsoft.com/office/drawing/2014/main" id="{FE86A482-5833-101C-29B4-157B1BDA0384}"/>
              </a:ext>
            </a:extLst>
          </p:cNvPr>
          <p:cNvSpPr>
            <a:spLocks noChangeArrowheads="1"/>
          </p:cNvSpPr>
          <p:nvPr/>
        </p:nvSpPr>
        <p:spPr bwMode="auto">
          <a:xfrm>
            <a:off x="9829800" y="3576150"/>
            <a:ext cx="533400" cy="1676400"/>
          </a:xfrm>
          <a:prstGeom prst="rect">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endParaRPr lang="en-US"/>
          </a:p>
        </p:txBody>
      </p:sp>
      <p:sp>
        <p:nvSpPr>
          <p:cNvPr id="49177" name="Oval 25">
            <a:extLst>
              <a:ext uri="{FF2B5EF4-FFF2-40B4-BE49-F238E27FC236}">
                <a16:creationId xmlns:a16="http://schemas.microsoft.com/office/drawing/2014/main" id="{C1E63A56-E90C-56F5-B3C0-99FCEE1143BD}"/>
              </a:ext>
            </a:extLst>
          </p:cNvPr>
          <p:cNvSpPr>
            <a:spLocks noChangeArrowheads="1"/>
          </p:cNvSpPr>
          <p:nvPr/>
        </p:nvSpPr>
        <p:spPr bwMode="auto">
          <a:xfrm>
            <a:off x="4114800" y="2995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dirty="0">
                <a:latin typeface="Trebuchet MS" panose="020B0703020202090204" pitchFamily="34" charset="0"/>
              </a:rPr>
              <a:t>45 min</a:t>
            </a:r>
            <a:endParaRPr lang="en-GB" altLang="en-US" sz="1200" dirty="0">
              <a:latin typeface="Trebuchet MS" panose="020B0703020202090204" pitchFamily="34" charset="0"/>
            </a:endParaRPr>
          </a:p>
        </p:txBody>
      </p:sp>
      <p:sp>
        <p:nvSpPr>
          <p:cNvPr id="49178" name="Oval 26">
            <a:extLst>
              <a:ext uri="{FF2B5EF4-FFF2-40B4-BE49-F238E27FC236}">
                <a16:creationId xmlns:a16="http://schemas.microsoft.com/office/drawing/2014/main" id="{88EA7545-4ACE-763C-27DD-91A84C896AF7}"/>
              </a:ext>
            </a:extLst>
          </p:cNvPr>
          <p:cNvSpPr>
            <a:spLocks noChangeArrowheads="1"/>
          </p:cNvSpPr>
          <p:nvPr/>
        </p:nvSpPr>
        <p:spPr bwMode="auto">
          <a:xfrm>
            <a:off x="9829800" y="2995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a:latin typeface="Trebuchet MS" panose="020B0703020202090204" pitchFamily="34" charset="0"/>
              </a:rPr>
              <a:t>60 min</a:t>
            </a:r>
            <a:endParaRPr lang="en-GB" altLang="en-US" sz="1200">
              <a:latin typeface="Trebuchet MS" panose="020B0703020202090204" pitchFamily="34" charset="0"/>
            </a:endParaRPr>
          </a:p>
        </p:txBody>
      </p:sp>
      <p:sp>
        <p:nvSpPr>
          <p:cNvPr id="49179" name="Oval 27">
            <a:extLst>
              <a:ext uri="{FF2B5EF4-FFF2-40B4-BE49-F238E27FC236}">
                <a16:creationId xmlns:a16="http://schemas.microsoft.com/office/drawing/2014/main" id="{0988883A-682A-BB90-577C-BE554D3D26A2}"/>
              </a:ext>
            </a:extLst>
          </p:cNvPr>
          <p:cNvSpPr>
            <a:spLocks noChangeArrowheads="1"/>
          </p:cNvSpPr>
          <p:nvPr/>
        </p:nvSpPr>
        <p:spPr bwMode="auto">
          <a:xfrm>
            <a:off x="6400800" y="2995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a:latin typeface="Trebuchet MS" panose="020B0703020202090204" pitchFamily="34" charset="0"/>
              </a:rPr>
              <a:t>45 min</a:t>
            </a:r>
            <a:endParaRPr lang="en-GB" altLang="en-US" sz="1200">
              <a:latin typeface="Trebuchet MS" panose="020B0703020202090204" pitchFamily="34" charset="0"/>
            </a:endParaRPr>
          </a:p>
        </p:txBody>
      </p:sp>
      <p:sp>
        <p:nvSpPr>
          <p:cNvPr id="49180" name="Oval 28">
            <a:extLst>
              <a:ext uri="{FF2B5EF4-FFF2-40B4-BE49-F238E27FC236}">
                <a16:creationId xmlns:a16="http://schemas.microsoft.com/office/drawing/2014/main" id="{C031F64F-8F26-9575-100D-C0B5FA25B539}"/>
              </a:ext>
            </a:extLst>
          </p:cNvPr>
          <p:cNvSpPr>
            <a:spLocks noChangeArrowheads="1"/>
          </p:cNvSpPr>
          <p:nvPr/>
        </p:nvSpPr>
        <p:spPr bwMode="auto">
          <a:xfrm>
            <a:off x="5257800" y="2995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a:latin typeface="Trebuchet MS" panose="020B0703020202090204" pitchFamily="34" charset="0"/>
              </a:rPr>
              <a:t>45 min</a:t>
            </a:r>
            <a:endParaRPr lang="en-GB" altLang="en-US" sz="1200">
              <a:latin typeface="Trebuchet MS" panose="020B0703020202090204" pitchFamily="34" charset="0"/>
            </a:endParaRPr>
          </a:p>
        </p:txBody>
      </p:sp>
      <p:sp>
        <p:nvSpPr>
          <p:cNvPr id="49181" name="Oval 29">
            <a:extLst>
              <a:ext uri="{FF2B5EF4-FFF2-40B4-BE49-F238E27FC236}">
                <a16:creationId xmlns:a16="http://schemas.microsoft.com/office/drawing/2014/main" id="{D85AD6A8-9DE2-C09D-9BC3-68A21333BA21}"/>
              </a:ext>
            </a:extLst>
          </p:cNvPr>
          <p:cNvSpPr>
            <a:spLocks noChangeArrowheads="1"/>
          </p:cNvSpPr>
          <p:nvPr/>
        </p:nvSpPr>
        <p:spPr bwMode="auto">
          <a:xfrm>
            <a:off x="8686800" y="2995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a:latin typeface="Trebuchet MS" panose="020B0703020202090204" pitchFamily="34" charset="0"/>
              </a:rPr>
              <a:t>30 min</a:t>
            </a:r>
            <a:endParaRPr lang="en-GB" altLang="en-US" sz="1200">
              <a:latin typeface="Trebuchet MS" panose="020B0703020202090204" pitchFamily="34" charset="0"/>
            </a:endParaRPr>
          </a:p>
        </p:txBody>
      </p:sp>
      <p:sp>
        <p:nvSpPr>
          <p:cNvPr id="49182" name="Oval 30">
            <a:extLst>
              <a:ext uri="{FF2B5EF4-FFF2-40B4-BE49-F238E27FC236}">
                <a16:creationId xmlns:a16="http://schemas.microsoft.com/office/drawing/2014/main" id="{424C34F1-F839-FADD-1321-13A4A3E4DA8E}"/>
              </a:ext>
            </a:extLst>
          </p:cNvPr>
          <p:cNvSpPr>
            <a:spLocks noChangeArrowheads="1"/>
          </p:cNvSpPr>
          <p:nvPr/>
        </p:nvSpPr>
        <p:spPr bwMode="auto">
          <a:xfrm>
            <a:off x="1828800" y="14425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dirty="0">
                <a:latin typeface="Trebuchet MS" panose="020B0703020202090204" pitchFamily="34" charset="0"/>
              </a:rPr>
              <a:t>15 min</a:t>
            </a:r>
            <a:endParaRPr lang="en-GB" altLang="en-US" sz="1200" dirty="0">
              <a:latin typeface="Trebuchet MS" panose="020B0703020202090204" pitchFamily="34" charset="0"/>
            </a:endParaRPr>
          </a:p>
        </p:txBody>
      </p:sp>
      <p:sp>
        <p:nvSpPr>
          <p:cNvPr id="49183" name="Oval 31">
            <a:extLst>
              <a:ext uri="{FF2B5EF4-FFF2-40B4-BE49-F238E27FC236}">
                <a16:creationId xmlns:a16="http://schemas.microsoft.com/office/drawing/2014/main" id="{62574FE3-28D2-9AC5-001A-4CEAC8B2BD77}"/>
              </a:ext>
            </a:extLst>
          </p:cNvPr>
          <p:cNvSpPr>
            <a:spLocks noChangeArrowheads="1"/>
          </p:cNvSpPr>
          <p:nvPr/>
        </p:nvSpPr>
        <p:spPr bwMode="auto">
          <a:xfrm>
            <a:off x="1828800" y="24331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dirty="0">
                <a:latin typeface="Trebuchet MS" panose="020B0703020202090204" pitchFamily="34" charset="0"/>
              </a:rPr>
              <a:t>30 min</a:t>
            </a:r>
            <a:endParaRPr lang="en-GB" altLang="en-US" sz="1200" dirty="0">
              <a:latin typeface="Trebuchet MS" panose="020B0703020202090204" pitchFamily="34" charset="0"/>
            </a:endParaRPr>
          </a:p>
        </p:txBody>
      </p:sp>
      <p:sp>
        <p:nvSpPr>
          <p:cNvPr id="49184" name="Oval 32">
            <a:extLst>
              <a:ext uri="{FF2B5EF4-FFF2-40B4-BE49-F238E27FC236}">
                <a16:creationId xmlns:a16="http://schemas.microsoft.com/office/drawing/2014/main" id="{9C8122E7-815B-C9C4-4F23-0AC3A0703597}"/>
              </a:ext>
            </a:extLst>
          </p:cNvPr>
          <p:cNvSpPr>
            <a:spLocks noChangeArrowheads="1"/>
          </p:cNvSpPr>
          <p:nvPr/>
        </p:nvSpPr>
        <p:spPr bwMode="auto">
          <a:xfrm>
            <a:off x="1828800" y="34237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dirty="0">
                <a:latin typeface="Trebuchet MS" panose="020B0703020202090204" pitchFamily="34" charset="0"/>
              </a:rPr>
              <a:t>60 min</a:t>
            </a:r>
            <a:endParaRPr lang="en-GB" altLang="en-US" sz="1200" dirty="0">
              <a:latin typeface="Trebuchet MS" panose="020B0703020202090204" pitchFamily="34" charset="0"/>
            </a:endParaRPr>
          </a:p>
        </p:txBody>
      </p:sp>
      <p:sp>
        <p:nvSpPr>
          <p:cNvPr id="49185" name="Oval 33">
            <a:extLst>
              <a:ext uri="{FF2B5EF4-FFF2-40B4-BE49-F238E27FC236}">
                <a16:creationId xmlns:a16="http://schemas.microsoft.com/office/drawing/2014/main" id="{47867A7B-3B24-C815-AB32-BB246FDF643C}"/>
              </a:ext>
            </a:extLst>
          </p:cNvPr>
          <p:cNvSpPr>
            <a:spLocks noChangeArrowheads="1"/>
          </p:cNvSpPr>
          <p:nvPr/>
        </p:nvSpPr>
        <p:spPr bwMode="auto">
          <a:xfrm>
            <a:off x="1828800" y="44143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a:latin typeface="Trebuchet MS" panose="020B0703020202090204" pitchFamily="34" charset="0"/>
              </a:rPr>
              <a:t>65 min</a:t>
            </a:r>
            <a:endParaRPr lang="en-GB" altLang="en-US" sz="1200">
              <a:latin typeface="Trebuchet MS" panose="020B0703020202090204" pitchFamily="34" charset="0"/>
            </a:endParaRPr>
          </a:p>
        </p:txBody>
      </p:sp>
      <p:sp>
        <p:nvSpPr>
          <p:cNvPr id="49186" name="Oval 34">
            <a:extLst>
              <a:ext uri="{FF2B5EF4-FFF2-40B4-BE49-F238E27FC236}">
                <a16:creationId xmlns:a16="http://schemas.microsoft.com/office/drawing/2014/main" id="{384B82FC-797A-D6BF-BC18-90F11017A3C4}"/>
              </a:ext>
            </a:extLst>
          </p:cNvPr>
          <p:cNvSpPr>
            <a:spLocks noChangeArrowheads="1"/>
          </p:cNvSpPr>
          <p:nvPr/>
        </p:nvSpPr>
        <p:spPr bwMode="auto">
          <a:xfrm>
            <a:off x="1828800" y="5328750"/>
            <a:ext cx="533400" cy="457200"/>
          </a:xfrm>
          <a:prstGeom prst="ellipse">
            <a:avLst/>
          </a:prstGeom>
          <a:solidFill>
            <a:schemeClr val="accent6"/>
          </a:solidFill>
          <a:ln w="9525">
            <a:solidFill>
              <a:schemeClr val="tx1"/>
            </a:solidFill>
            <a:round/>
            <a:headEnd/>
            <a:tailEnd/>
          </a:ln>
          <a:effectLst/>
        </p:spPr>
        <p:txBody>
          <a:bodyPr wrap="none" anchor="ctr"/>
          <a:lstStyle/>
          <a:p>
            <a:pPr algn="ctr"/>
            <a:r>
              <a:rPr lang="fi-FI" altLang="en-US" sz="1200">
                <a:latin typeface="Trebuchet MS" panose="020B0703020202090204" pitchFamily="34" charset="0"/>
              </a:rPr>
              <a:t>55 min</a:t>
            </a:r>
            <a:endParaRPr lang="en-GB" altLang="en-US" sz="1200">
              <a:latin typeface="Trebuchet MS" panose="020B0703020202090204" pitchFamily="34" charset="0"/>
            </a:endParaRPr>
          </a:p>
        </p:txBody>
      </p:sp>
      <p:sp>
        <p:nvSpPr>
          <p:cNvPr id="49187" name="Oval 35">
            <a:extLst>
              <a:ext uri="{FF2B5EF4-FFF2-40B4-BE49-F238E27FC236}">
                <a16:creationId xmlns:a16="http://schemas.microsoft.com/office/drawing/2014/main" id="{4D9F4EA6-4C3C-2BEF-33AB-4216BDF5FB48}"/>
              </a:ext>
            </a:extLst>
          </p:cNvPr>
          <p:cNvSpPr>
            <a:spLocks noChangeArrowheads="1"/>
          </p:cNvSpPr>
          <p:nvPr/>
        </p:nvSpPr>
        <p:spPr bwMode="auto">
          <a:xfrm>
            <a:off x="3581400" y="39571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a:latin typeface="Trebuchet MS" panose="020B0703020202090204" pitchFamily="34" charset="0"/>
              </a:rPr>
              <a:t>15 min</a:t>
            </a:r>
            <a:endParaRPr lang="en-GB" altLang="en-US" sz="1200">
              <a:latin typeface="Trebuchet MS" panose="020B0703020202090204" pitchFamily="34" charset="0"/>
            </a:endParaRPr>
          </a:p>
        </p:txBody>
      </p:sp>
      <p:sp>
        <p:nvSpPr>
          <p:cNvPr id="49188" name="Rectangle 36">
            <a:extLst>
              <a:ext uri="{FF2B5EF4-FFF2-40B4-BE49-F238E27FC236}">
                <a16:creationId xmlns:a16="http://schemas.microsoft.com/office/drawing/2014/main" id="{A6EFFBFB-EDAD-E995-A6DA-5465B953306F}"/>
              </a:ext>
            </a:extLst>
          </p:cNvPr>
          <p:cNvSpPr>
            <a:spLocks noChangeArrowheads="1"/>
          </p:cNvSpPr>
          <p:nvPr/>
        </p:nvSpPr>
        <p:spPr bwMode="auto">
          <a:xfrm>
            <a:off x="5257800" y="5481150"/>
            <a:ext cx="533400" cy="762000"/>
          </a:xfrm>
          <a:prstGeom prst="rect">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endParaRPr lang="en-US"/>
          </a:p>
        </p:txBody>
      </p:sp>
      <p:sp>
        <p:nvSpPr>
          <p:cNvPr id="49190" name="Line 38">
            <a:extLst>
              <a:ext uri="{FF2B5EF4-FFF2-40B4-BE49-F238E27FC236}">
                <a16:creationId xmlns:a16="http://schemas.microsoft.com/office/drawing/2014/main" id="{8B96F0C8-3968-40D5-C832-22D67C0F0C48}"/>
              </a:ext>
            </a:extLst>
          </p:cNvPr>
          <p:cNvSpPr>
            <a:spLocks noChangeShapeType="1"/>
          </p:cNvSpPr>
          <p:nvPr/>
        </p:nvSpPr>
        <p:spPr bwMode="auto">
          <a:xfrm>
            <a:off x="4953000" y="451950"/>
            <a:ext cx="0" cy="586740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91" name="Oval 39">
            <a:extLst>
              <a:ext uri="{FF2B5EF4-FFF2-40B4-BE49-F238E27FC236}">
                <a16:creationId xmlns:a16="http://schemas.microsoft.com/office/drawing/2014/main" id="{52DEF7B5-0422-7BE5-976A-4495FC1F286F}"/>
              </a:ext>
            </a:extLst>
          </p:cNvPr>
          <p:cNvSpPr>
            <a:spLocks noChangeArrowheads="1"/>
          </p:cNvSpPr>
          <p:nvPr/>
        </p:nvSpPr>
        <p:spPr bwMode="auto">
          <a:xfrm>
            <a:off x="3657600" y="59383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a:latin typeface="Trebuchet MS" panose="020B0703020202090204" pitchFamily="34" charset="0"/>
              </a:rPr>
              <a:t>15 min</a:t>
            </a:r>
            <a:endParaRPr lang="en-GB" altLang="en-US" sz="1200">
              <a:latin typeface="Trebuchet MS" panose="020B0703020202090204" pitchFamily="34" charset="0"/>
            </a:endParaRPr>
          </a:p>
        </p:txBody>
      </p:sp>
      <p:sp>
        <p:nvSpPr>
          <p:cNvPr id="49192" name="Oval 40">
            <a:extLst>
              <a:ext uri="{FF2B5EF4-FFF2-40B4-BE49-F238E27FC236}">
                <a16:creationId xmlns:a16="http://schemas.microsoft.com/office/drawing/2014/main" id="{42FFED99-47F9-321E-2BE8-5135DCB9E548}"/>
              </a:ext>
            </a:extLst>
          </p:cNvPr>
          <p:cNvSpPr>
            <a:spLocks noChangeArrowheads="1"/>
          </p:cNvSpPr>
          <p:nvPr/>
        </p:nvSpPr>
        <p:spPr bwMode="auto">
          <a:xfrm>
            <a:off x="3505200" y="19759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a:latin typeface="Trebuchet MS" panose="020B0703020202090204" pitchFamily="34" charset="0"/>
              </a:rPr>
              <a:t>15 min</a:t>
            </a:r>
            <a:endParaRPr lang="en-GB" altLang="en-US" sz="1200">
              <a:latin typeface="Trebuchet MS" panose="020B0703020202090204" pitchFamily="34" charset="0"/>
            </a:endParaRPr>
          </a:p>
        </p:txBody>
      </p:sp>
      <p:sp>
        <p:nvSpPr>
          <p:cNvPr id="49193" name="Rectangle 41">
            <a:extLst>
              <a:ext uri="{FF2B5EF4-FFF2-40B4-BE49-F238E27FC236}">
                <a16:creationId xmlns:a16="http://schemas.microsoft.com/office/drawing/2014/main" id="{95587E8E-C320-2074-59EE-283C2D8EB61F}"/>
              </a:ext>
            </a:extLst>
          </p:cNvPr>
          <p:cNvSpPr>
            <a:spLocks noChangeArrowheads="1"/>
          </p:cNvSpPr>
          <p:nvPr/>
        </p:nvSpPr>
        <p:spPr bwMode="black">
          <a:xfrm>
            <a:off x="399393" y="463063"/>
            <a:ext cx="389638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a:solidFill>
                  <a:schemeClr val="tx1"/>
                </a:solidFill>
                <a:latin typeface="Arial" panose="020B0604020202020204" pitchFamily="34" charset="0"/>
              </a:defRPr>
            </a:lvl1pPr>
            <a:lvl2pPr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r>
              <a:rPr lang="fi-FI" altLang="en-US" sz="2400" b="1" dirty="0">
                <a:solidFill>
                  <a:schemeClr val="accent2"/>
                </a:solidFill>
                <a:latin typeface="Trebuchet MS" panose="020B0703020202090204" pitchFamily="34" charset="0"/>
              </a:rPr>
              <a:t>Automaatio-kartoitus</a:t>
            </a:r>
            <a:r>
              <a:rPr lang="en-GB" altLang="en-US" sz="2400" b="1" dirty="0">
                <a:solidFill>
                  <a:schemeClr val="accent2"/>
                </a:solidFill>
                <a:latin typeface="Trebuchet MS" panose="020B0703020202090204" pitchFamily="34" charset="0"/>
              </a:rPr>
              <a:t> – </a:t>
            </a:r>
            <a:br>
              <a:rPr lang="en-GB" altLang="en-US" sz="2400" b="1" dirty="0">
                <a:solidFill>
                  <a:schemeClr val="accent2"/>
                </a:solidFill>
                <a:latin typeface="Trebuchet MS" panose="020B0703020202090204" pitchFamily="34" charset="0"/>
              </a:rPr>
            </a:br>
            <a:r>
              <a:rPr lang="fi-FI" altLang="en-US" sz="2400" b="1" dirty="0">
                <a:solidFill>
                  <a:schemeClr val="accent2"/>
                </a:solidFill>
                <a:latin typeface="Trebuchet MS" panose="020B0703020202090204" pitchFamily="34" charset="0"/>
              </a:rPr>
              <a:t>roolit ja alueet</a:t>
            </a:r>
            <a:endParaRPr lang="en-GB" altLang="en-US" sz="2400" b="1" dirty="0">
              <a:solidFill>
                <a:schemeClr val="accent2"/>
              </a:solidFill>
              <a:latin typeface="Trebuchet MS" panose="020B0703020202090204" pitchFamily="34" charset="0"/>
            </a:endParaRPr>
          </a:p>
        </p:txBody>
      </p:sp>
      <p:sp>
        <p:nvSpPr>
          <p:cNvPr id="49194" name="AutoShape 42">
            <a:extLst>
              <a:ext uri="{FF2B5EF4-FFF2-40B4-BE49-F238E27FC236}">
                <a16:creationId xmlns:a16="http://schemas.microsoft.com/office/drawing/2014/main" id="{C38EDCDE-DB73-81F0-D208-CEAF75B88B21}"/>
              </a:ext>
            </a:extLst>
          </p:cNvPr>
          <p:cNvSpPr>
            <a:spLocks noChangeArrowheads="1"/>
          </p:cNvSpPr>
          <p:nvPr/>
        </p:nvSpPr>
        <p:spPr bwMode="auto">
          <a:xfrm>
            <a:off x="7315200" y="604350"/>
            <a:ext cx="990600" cy="8382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r>
              <a:rPr lang="fi-FI" altLang="en-US" sz="1400" dirty="0">
                <a:latin typeface="Trebuchet MS" panose="020B0703020202090204" pitchFamily="34" charset="0"/>
              </a:rPr>
              <a:t>Testaus-</a:t>
            </a:r>
            <a:br>
              <a:rPr lang="fi-FI" altLang="en-US" sz="1400" dirty="0">
                <a:latin typeface="Trebuchet MS" panose="020B0703020202090204" pitchFamily="34" charset="0"/>
              </a:rPr>
            </a:br>
            <a:r>
              <a:rPr lang="fi-FI" altLang="en-US" sz="1400" dirty="0">
                <a:latin typeface="Trebuchet MS" panose="020B0703020202090204" pitchFamily="34" charset="0"/>
              </a:rPr>
              <a:t>päällikkö / </a:t>
            </a:r>
            <a:br>
              <a:rPr lang="fi-FI" altLang="en-US" sz="1400" dirty="0">
                <a:latin typeface="Trebuchet MS" panose="020B0703020202090204" pitchFamily="34" charset="0"/>
              </a:rPr>
            </a:br>
            <a:r>
              <a:rPr lang="fi-FI" altLang="en-US" sz="1400" dirty="0">
                <a:latin typeface="Trebuchet MS" panose="020B0703020202090204" pitchFamily="34" charset="0"/>
              </a:rPr>
              <a:t>seuranta</a:t>
            </a:r>
            <a:endParaRPr lang="en-GB" altLang="en-US" sz="1400" dirty="0">
              <a:latin typeface="Trebuchet MS" panose="020B0703020202090204" pitchFamily="34" charset="0"/>
            </a:endParaRPr>
          </a:p>
        </p:txBody>
      </p:sp>
      <p:sp>
        <p:nvSpPr>
          <p:cNvPr id="49195" name="Rectangle 43">
            <a:extLst>
              <a:ext uri="{FF2B5EF4-FFF2-40B4-BE49-F238E27FC236}">
                <a16:creationId xmlns:a16="http://schemas.microsoft.com/office/drawing/2014/main" id="{497E2CC5-BA18-6402-B4E5-5013AC55559A}"/>
              </a:ext>
            </a:extLst>
          </p:cNvPr>
          <p:cNvSpPr>
            <a:spLocks noChangeArrowheads="1"/>
          </p:cNvSpPr>
          <p:nvPr/>
        </p:nvSpPr>
        <p:spPr bwMode="auto">
          <a:xfrm>
            <a:off x="7543800" y="3499950"/>
            <a:ext cx="533400" cy="2743200"/>
          </a:xfrm>
          <a:prstGeom prst="rect">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endParaRPr lang="en-US"/>
          </a:p>
        </p:txBody>
      </p:sp>
      <p:sp>
        <p:nvSpPr>
          <p:cNvPr id="49196" name="Oval 44">
            <a:extLst>
              <a:ext uri="{FF2B5EF4-FFF2-40B4-BE49-F238E27FC236}">
                <a16:creationId xmlns:a16="http://schemas.microsoft.com/office/drawing/2014/main" id="{CD764B81-E00A-791E-B9A1-FB08E68622FB}"/>
              </a:ext>
            </a:extLst>
          </p:cNvPr>
          <p:cNvSpPr>
            <a:spLocks noChangeArrowheads="1"/>
          </p:cNvSpPr>
          <p:nvPr/>
        </p:nvSpPr>
        <p:spPr bwMode="auto">
          <a:xfrm>
            <a:off x="7543800" y="2995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a:latin typeface="Trebuchet MS" panose="020B0703020202090204" pitchFamily="34" charset="0"/>
              </a:rPr>
              <a:t>45 min</a:t>
            </a:r>
            <a:endParaRPr lang="en-GB" altLang="en-US" sz="1200">
              <a:latin typeface="Trebuchet MS" panose="020B0703020202090204" pitchFamily="34" charset="0"/>
            </a:endParaRPr>
          </a:p>
        </p:txBody>
      </p:sp>
      <p:sp>
        <p:nvSpPr>
          <p:cNvPr id="49197" name="Line 45">
            <a:extLst>
              <a:ext uri="{FF2B5EF4-FFF2-40B4-BE49-F238E27FC236}">
                <a16:creationId xmlns:a16="http://schemas.microsoft.com/office/drawing/2014/main" id="{D7D839CE-341B-BFAD-B629-C05AF23920DD}"/>
              </a:ext>
            </a:extLst>
          </p:cNvPr>
          <p:cNvSpPr>
            <a:spLocks noChangeShapeType="1"/>
          </p:cNvSpPr>
          <p:nvPr/>
        </p:nvSpPr>
        <p:spPr bwMode="auto">
          <a:xfrm>
            <a:off x="8382000" y="451950"/>
            <a:ext cx="0" cy="579120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98" name="Rectangle 46">
            <a:extLst>
              <a:ext uri="{FF2B5EF4-FFF2-40B4-BE49-F238E27FC236}">
                <a16:creationId xmlns:a16="http://schemas.microsoft.com/office/drawing/2014/main" id="{715469D7-D0FF-B0AF-D01F-39B40AA0E11B}"/>
              </a:ext>
            </a:extLst>
          </p:cNvPr>
          <p:cNvSpPr>
            <a:spLocks noChangeArrowheads="1"/>
          </p:cNvSpPr>
          <p:nvPr/>
        </p:nvSpPr>
        <p:spPr bwMode="auto">
          <a:xfrm>
            <a:off x="6477000" y="5481150"/>
            <a:ext cx="533400" cy="762000"/>
          </a:xfrm>
          <a:prstGeom prst="rect">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3D526A06-79E5-A14A-8EBB-EA344D31F1E5}"/>
              </a:ext>
            </a:extLst>
          </p:cNvPr>
          <p:cNvSpPr>
            <a:spLocks noGrp="1" noChangeArrowheads="1"/>
          </p:cNvSpPr>
          <p:nvPr>
            <p:ph type="title"/>
          </p:nvPr>
        </p:nvSpPr>
        <p:spPr/>
        <p:txBody>
          <a:bodyPr/>
          <a:lstStyle/>
          <a:p>
            <a:r>
              <a:rPr lang="fi-FI" altLang="en-US"/>
              <a:t>Testausautomaation hyödyt</a:t>
            </a:r>
          </a:p>
        </p:txBody>
      </p:sp>
      <p:sp>
        <p:nvSpPr>
          <p:cNvPr id="22531" name="Rectangle 3">
            <a:extLst>
              <a:ext uri="{FF2B5EF4-FFF2-40B4-BE49-F238E27FC236}">
                <a16:creationId xmlns:a16="http://schemas.microsoft.com/office/drawing/2014/main" id="{2C5393E0-AD85-756D-5090-8D3212B22963}"/>
              </a:ext>
            </a:extLst>
          </p:cNvPr>
          <p:cNvSpPr>
            <a:spLocks noGrp="1" noChangeArrowheads="1"/>
          </p:cNvSpPr>
          <p:nvPr>
            <p:ph type="body" sz="half" idx="2"/>
          </p:nvPr>
        </p:nvSpPr>
        <p:spPr>
          <a:xfrm>
            <a:off x="4267200" y="1600200"/>
            <a:ext cx="6096000" cy="4895850"/>
          </a:xfrm>
        </p:spPr>
        <p:txBody>
          <a:bodyPr/>
          <a:lstStyle/>
          <a:p>
            <a:pPr>
              <a:lnSpc>
                <a:spcPct val="80000"/>
              </a:lnSpc>
            </a:pPr>
            <a:r>
              <a:rPr lang="fi-FI" altLang="en-US" sz="2000"/>
              <a:t>Aikataulu ja budjetti</a:t>
            </a:r>
          </a:p>
          <a:p>
            <a:pPr lvl="1">
              <a:lnSpc>
                <a:spcPct val="80000"/>
              </a:lnSpc>
            </a:pPr>
            <a:r>
              <a:rPr lang="fi-FI" altLang="en-US" sz="1900"/>
              <a:t>Kehityksen ja testauksen läpimenoaikojen lyheneminen</a:t>
            </a:r>
          </a:p>
          <a:p>
            <a:pPr lvl="1">
              <a:lnSpc>
                <a:spcPct val="80000"/>
              </a:lnSpc>
            </a:pPr>
            <a:r>
              <a:rPr lang="fi-FI" altLang="en-US" sz="1900"/>
              <a:t>Kehityksen ja testauksen kustannusten pieneneminen</a:t>
            </a:r>
          </a:p>
          <a:p>
            <a:pPr lvl="1">
              <a:lnSpc>
                <a:spcPct val="80000"/>
              </a:lnSpc>
            </a:pPr>
            <a:r>
              <a:rPr lang="fi-FI" altLang="en-US" sz="1900"/>
              <a:t>Testikierroksissa tarvittavien työmäärien hallinta</a:t>
            </a:r>
          </a:p>
          <a:p>
            <a:pPr lvl="1">
              <a:lnSpc>
                <a:spcPct val="80000"/>
              </a:lnSpc>
            </a:pPr>
            <a:r>
              <a:rPr lang="fi-FI" altLang="en-US" sz="1900"/>
              <a:t>Näkyvyyttä etenemiseen</a:t>
            </a:r>
          </a:p>
          <a:p>
            <a:pPr lvl="1">
              <a:lnSpc>
                <a:spcPct val="80000"/>
              </a:lnSpc>
            </a:pPr>
            <a:r>
              <a:rPr lang="fi-FI" altLang="en-US" sz="1900"/>
              <a:t>Kyky muuttaa suunnitelmia markkinatarpeisiin vastaamiseksi</a:t>
            </a:r>
          </a:p>
          <a:p>
            <a:pPr>
              <a:lnSpc>
                <a:spcPct val="80000"/>
              </a:lnSpc>
            </a:pPr>
            <a:r>
              <a:rPr lang="fi-FI" altLang="en-US" sz="2000"/>
              <a:t>Laajennetut testausmahdollisuudet</a:t>
            </a:r>
          </a:p>
          <a:p>
            <a:pPr lvl="1">
              <a:lnSpc>
                <a:spcPct val="80000"/>
              </a:lnSpc>
            </a:pPr>
            <a:r>
              <a:rPr lang="fi-FI" altLang="en-US" sz="1900"/>
              <a:t>Nopea palaute koonneista ja julkaisuista</a:t>
            </a:r>
          </a:p>
          <a:p>
            <a:pPr lvl="1">
              <a:lnSpc>
                <a:spcPct val="80000"/>
              </a:lnSpc>
            </a:pPr>
            <a:r>
              <a:rPr lang="fi-FI" altLang="en-US" sz="1900"/>
              <a:t>Yhdistelmät ja yhtäaikaisuus</a:t>
            </a:r>
          </a:p>
          <a:p>
            <a:pPr lvl="1">
              <a:lnSpc>
                <a:spcPct val="80000"/>
              </a:lnSpc>
            </a:pPr>
            <a:r>
              <a:rPr lang="fi-FI" altLang="en-US" sz="1900"/>
              <a:t>Uusintatestaus ja yhteensopivuus</a:t>
            </a:r>
          </a:p>
          <a:p>
            <a:pPr lvl="1">
              <a:lnSpc>
                <a:spcPct val="80000"/>
              </a:lnSpc>
            </a:pPr>
            <a:r>
              <a:rPr lang="fi-FI" altLang="en-US" sz="1900"/>
              <a:t>Kyky toistaa löytyneitä virheitä</a:t>
            </a:r>
          </a:p>
          <a:p>
            <a:pPr lvl="1">
              <a:lnSpc>
                <a:spcPct val="80000"/>
              </a:lnSpc>
            </a:pPr>
            <a:r>
              <a:rPr lang="fi-FI" altLang="en-US" sz="1900"/>
              <a:t>Riskipohjainen suuntaaminen</a:t>
            </a:r>
          </a:p>
          <a:p>
            <a:pPr lvl="1">
              <a:lnSpc>
                <a:spcPct val="80000"/>
              </a:lnSpc>
            </a:pPr>
            <a:r>
              <a:rPr lang="fi-FI" altLang="en-US" sz="1900"/>
              <a:t>Valvomaton testien suoritus</a:t>
            </a:r>
          </a:p>
          <a:p>
            <a:pPr lvl="1">
              <a:lnSpc>
                <a:spcPct val="80000"/>
              </a:lnSpc>
            </a:pPr>
            <a:r>
              <a:rPr lang="fi-FI" altLang="en-US" sz="1900"/>
              <a:t>Keskittyminen motivoivaan työhön rutiinin asemesta</a:t>
            </a:r>
          </a:p>
        </p:txBody>
      </p:sp>
      <p:sp>
        <p:nvSpPr>
          <p:cNvPr id="22532" name="AutoShape 4">
            <a:extLst>
              <a:ext uri="{FF2B5EF4-FFF2-40B4-BE49-F238E27FC236}">
                <a16:creationId xmlns:a16="http://schemas.microsoft.com/office/drawing/2014/main" id="{71E3A945-2173-C710-BD8A-715B6563B5AB}"/>
              </a:ext>
            </a:extLst>
          </p:cNvPr>
          <p:cNvSpPr>
            <a:spLocks noChangeArrowheads="1"/>
          </p:cNvSpPr>
          <p:nvPr/>
        </p:nvSpPr>
        <p:spPr bwMode="black">
          <a:xfrm>
            <a:off x="1752600" y="4427539"/>
            <a:ext cx="2406650" cy="465137"/>
          </a:xfrm>
          <a:prstGeom prst="roundRect">
            <a:avLst>
              <a:gd name="adj" fmla="val 16667"/>
            </a:avLst>
          </a:prstGeom>
          <a:solidFill>
            <a:schemeClr val="accent1"/>
          </a:solidFill>
          <a:ln w="12700">
            <a:solidFill>
              <a:schemeClr val="tx1"/>
            </a:solidFill>
            <a:round/>
            <a:headEnd/>
            <a:tailEnd/>
          </a:ln>
          <a:effectLst>
            <a:outerShdw dist="107763" dir="18900000" algn="ctr" rotWithShape="0">
              <a:schemeClr val="bg2"/>
            </a:outerShdw>
          </a:effectLst>
        </p:spPr>
        <p:txBody>
          <a:bodyPr lIns="0" tIns="0" rIns="90000" bIns="46800" anchor="ctr"/>
          <a:lstStyle/>
          <a:p>
            <a:pPr algn="ctr"/>
            <a:r>
              <a:rPr lang="fi-FI" altLang="en-US"/>
              <a:t>Enemmän</a:t>
            </a:r>
            <a:endParaRPr lang="en-GB" altLang="en-US"/>
          </a:p>
        </p:txBody>
      </p:sp>
      <p:sp>
        <p:nvSpPr>
          <p:cNvPr id="22533" name="AutoShape 5">
            <a:extLst>
              <a:ext uri="{FF2B5EF4-FFF2-40B4-BE49-F238E27FC236}">
                <a16:creationId xmlns:a16="http://schemas.microsoft.com/office/drawing/2014/main" id="{3F5A4E0E-A04A-9698-0BE7-ED06B34B0733}"/>
              </a:ext>
            </a:extLst>
          </p:cNvPr>
          <p:cNvSpPr>
            <a:spLocks noChangeArrowheads="1"/>
          </p:cNvSpPr>
          <p:nvPr/>
        </p:nvSpPr>
        <p:spPr bwMode="black">
          <a:xfrm>
            <a:off x="1752600" y="2057400"/>
            <a:ext cx="2406650" cy="465138"/>
          </a:xfrm>
          <a:prstGeom prst="roundRect">
            <a:avLst>
              <a:gd name="adj" fmla="val 16667"/>
            </a:avLst>
          </a:prstGeom>
          <a:solidFill>
            <a:schemeClr val="accent1"/>
          </a:solidFill>
          <a:ln w="12700">
            <a:solidFill>
              <a:schemeClr val="tx1"/>
            </a:solidFill>
            <a:round/>
            <a:headEnd/>
            <a:tailEnd/>
          </a:ln>
          <a:effectLst>
            <a:outerShdw dist="107763" dir="18900000" algn="ctr" rotWithShape="0">
              <a:schemeClr val="bg2"/>
            </a:outerShdw>
          </a:effectLst>
        </p:spPr>
        <p:txBody>
          <a:bodyPr lIns="0" tIns="0" rIns="90000" bIns="46800" anchor="ctr"/>
          <a:lstStyle/>
          <a:p>
            <a:pPr algn="ctr"/>
            <a:r>
              <a:rPr lang="fi-FI" altLang="en-US"/>
              <a:t>Nopeammin</a:t>
            </a:r>
            <a:endParaRPr lang="en-GB" altLang="en-US"/>
          </a:p>
        </p:txBody>
      </p:sp>
      <p:sp>
        <p:nvSpPr>
          <p:cNvPr id="22534" name="AutoShape 6">
            <a:extLst>
              <a:ext uri="{FF2B5EF4-FFF2-40B4-BE49-F238E27FC236}">
                <a16:creationId xmlns:a16="http://schemas.microsoft.com/office/drawing/2014/main" id="{A25CCF8E-B0C3-6B4A-A61F-E9AA87EC1459}"/>
              </a:ext>
            </a:extLst>
          </p:cNvPr>
          <p:cNvSpPr>
            <a:spLocks noChangeArrowheads="1"/>
          </p:cNvSpPr>
          <p:nvPr/>
        </p:nvSpPr>
        <p:spPr bwMode="black">
          <a:xfrm>
            <a:off x="1752600" y="2751139"/>
            <a:ext cx="2406650" cy="465137"/>
          </a:xfrm>
          <a:prstGeom prst="roundRect">
            <a:avLst>
              <a:gd name="adj" fmla="val 16667"/>
            </a:avLst>
          </a:prstGeom>
          <a:solidFill>
            <a:schemeClr val="accent1"/>
          </a:solidFill>
          <a:ln w="12700">
            <a:solidFill>
              <a:schemeClr val="tx1"/>
            </a:solidFill>
            <a:round/>
            <a:headEnd/>
            <a:tailEnd/>
          </a:ln>
          <a:effectLst>
            <a:outerShdw dist="107763" dir="18900000" algn="ctr" rotWithShape="0">
              <a:schemeClr val="bg2"/>
            </a:outerShdw>
          </a:effectLst>
        </p:spPr>
        <p:txBody>
          <a:bodyPr lIns="0" tIns="0" rIns="90000" bIns="46800" anchor="ctr"/>
          <a:lstStyle/>
          <a:p>
            <a:pPr algn="ctr"/>
            <a:r>
              <a:rPr lang="fi-FI" altLang="en-US"/>
              <a:t>Halvemmalla</a:t>
            </a:r>
            <a:endParaRPr lang="en-GB" altLang="en-US"/>
          </a:p>
        </p:txBody>
      </p:sp>
      <p:sp>
        <p:nvSpPr>
          <p:cNvPr id="22535" name="AutoShape 7">
            <a:extLst>
              <a:ext uri="{FF2B5EF4-FFF2-40B4-BE49-F238E27FC236}">
                <a16:creationId xmlns:a16="http://schemas.microsoft.com/office/drawing/2014/main" id="{F80A9665-6FF1-BD9E-9AB3-F4D8E28A1C39}"/>
              </a:ext>
            </a:extLst>
          </p:cNvPr>
          <p:cNvSpPr>
            <a:spLocks noChangeArrowheads="1"/>
          </p:cNvSpPr>
          <p:nvPr/>
        </p:nvSpPr>
        <p:spPr bwMode="black">
          <a:xfrm>
            <a:off x="1752600" y="5097464"/>
            <a:ext cx="2406650" cy="465137"/>
          </a:xfrm>
          <a:prstGeom prst="roundRect">
            <a:avLst>
              <a:gd name="adj" fmla="val 16667"/>
            </a:avLst>
          </a:prstGeom>
          <a:solidFill>
            <a:schemeClr val="accent1"/>
          </a:solidFill>
          <a:ln w="12700">
            <a:solidFill>
              <a:schemeClr val="tx1"/>
            </a:solidFill>
            <a:round/>
            <a:headEnd/>
            <a:tailEnd/>
          </a:ln>
          <a:effectLst>
            <a:outerShdw dist="107763" dir="18900000" algn="ctr" rotWithShape="0">
              <a:schemeClr val="bg2"/>
            </a:outerShdw>
          </a:effectLst>
        </p:spPr>
        <p:txBody>
          <a:bodyPr lIns="0" tIns="0" rIns="90000" bIns="46800" anchor="ctr"/>
          <a:lstStyle/>
          <a:p>
            <a:pPr algn="ctr"/>
            <a:r>
              <a:rPr lang="fi-FI" altLang="en-US"/>
              <a:t>Paremmin</a:t>
            </a:r>
            <a:endParaRPr lang="en-GB"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37827E2A-645A-6165-0672-CEA339128D82}"/>
              </a:ext>
            </a:extLst>
          </p:cNvPr>
          <p:cNvSpPr>
            <a:spLocks noGrp="1"/>
          </p:cNvSpPr>
          <p:nvPr>
            <p:ph type="dt" sz="half" idx="10"/>
          </p:nvPr>
        </p:nvSpPr>
        <p:spPr/>
        <p:txBody>
          <a:bodyPr/>
          <a:lstStyle/>
          <a:p>
            <a:fld id="{A21DE3E5-9943-0047-B5F2-48AD8AF3A7CF}" type="datetime1">
              <a:rPr lang="fi-FI" altLang="en-US"/>
              <a:pPr/>
              <a:t>24.5.2024</a:t>
            </a:fld>
            <a:endParaRPr lang="en-GB" altLang="en-US"/>
          </a:p>
        </p:txBody>
      </p:sp>
      <p:sp>
        <p:nvSpPr>
          <p:cNvPr id="53250" name="Rectangle 2">
            <a:extLst>
              <a:ext uri="{FF2B5EF4-FFF2-40B4-BE49-F238E27FC236}">
                <a16:creationId xmlns:a16="http://schemas.microsoft.com/office/drawing/2014/main" id="{DE1E790E-5227-D2C2-1DE8-1F88E1C3333C}"/>
              </a:ext>
            </a:extLst>
          </p:cNvPr>
          <p:cNvSpPr>
            <a:spLocks noGrp="1" noChangeArrowheads="1"/>
          </p:cNvSpPr>
          <p:nvPr>
            <p:ph type="title"/>
          </p:nvPr>
        </p:nvSpPr>
        <p:spPr/>
        <p:txBody>
          <a:bodyPr/>
          <a:lstStyle/>
          <a:p>
            <a:r>
              <a:rPr lang="fi-FI" altLang="en-US"/>
              <a:t>Huomioitavaa hyödyistä</a:t>
            </a:r>
            <a:endParaRPr lang="en-US" altLang="en-US"/>
          </a:p>
        </p:txBody>
      </p:sp>
      <p:sp>
        <p:nvSpPr>
          <p:cNvPr id="53251" name="Rectangle 3">
            <a:extLst>
              <a:ext uri="{FF2B5EF4-FFF2-40B4-BE49-F238E27FC236}">
                <a16:creationId xmlns:a16="http://schemas.microsoft.com/office/drawing/2014/main" id="{1BC234B5-4BEB-CAF1-010B-7A42D40EF59C}"/>
              </a:ext>
            </a:extLst>
          </p:cNvPr>
          <p:cNvSpPr>
            <a:spLocks noGrp="1" noChangeArrowheads="1"/>
          </p:cNvSpPr>
          <p:nvPr>
            <p:ph type="body" idx="1"/>
          </p:nvPr>
        </p:nvSpPr>
        <p:spPr/>
        <p:txBody>
          <a:bodyPr/>
          <a:lstStyle/>
          <a:p>
            <a:pPr>
              <a:lnSpc>
                <a:spcPct val="90000"/>
              </a:lnSpc>
            </a:pPr>
            <a:r>
              <a:rPr lang="fi-FI" altLang="en-US"/>
              <a:t>Monet automaation hyödyistä voi saavuttaa myös muilla prosessin kehittämisen muodoilla</a:t>
            </a:r>
          </a:p>
          <a:p>
            <a:pPr lvl="1">
              <a:lnSpc>
                <a:spcPct val="90000"/>
              </a:lnSpc>
            </a:pPr>
            <a:r>
              <a:rPr lang="fi-FI" altLang="en-US"/>
              <a:t>Joskus itse asiassa parempi sijoituksen tuotto on saatavissa ilman välinettä</a:t>
            </a:r>
          </a:p>
          <a:p>
            <a:pPr>
              <a:lnSpc>
                <a:spcPct val="90000"/>
              </a:lnSpc>
            </a:pPr>
            <a:r>
              <a:rPr lang="fi-FI" altLang="en-US"/>
              <a:t>Hyödyt suhteessa kustannuksiin ovat korkean tason vaatimus välineen käytölle</a:t>
            </a:r>
          </a:p>
          <a:p>
            <a:pPr lvl="1">
              <a:lnSpc>
                <a:spcPct val="90000"/>
              </a:lnSpc>
            </a:pPr>
            <a:r>
              <a:rPr lang="fi-FI" altLang="en-US"/>
              <a:t>Oletetaan saavutettavaksi</a:t>
            </a:r>
          </a:p>
          <a:p>
            <a:pPr>
              <a:lnSpc>
                <a:spcPct val="90000"/>
              </a:lnSpc>
            </a:pPr>
            <a:r>
              <a:rPr lang="fi-FI" altLang="en-US"/>
              <a:t>Riskit muodostuvat siitä että hyötyjä ei pystytä saavuttamaan </a:t>
            </a:r>
          </a:p>
          <a:p>
            <a:pPr lvl="1">
              <a:lnSpc>
                <a:spcPct val="90000"/>
              </a:lnSpc>
            </a:pPr>
            <a:r>
              <a:rPr lang="fi-FI" altLang="en-US"/>
              <a:t>Yksityiskohtaisempien vaatimusten toteutuminen esteenä</a:t>
            </a:r>
          </a:p>
          <a:p>
            <a:pPr lvl="1">
              <a:lnSpc>
                <a:spcPct val="90000"/>
              </a:lnSpc>
            </a:pPr>
            <a:r>
              <a:rPr lang="fi-FI" altLang="en-US"/>
              <a:t>Kustannukset ennakoimattoman suuria</a:t>
            </a:r>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DC8C32BB-605C-ACBA-A989-AF0F73A8554D}"/>
              </a:ext>
            </a:extLst>
          </p:cNvPr>
          <p:cNvSpPr>
            <a:spLocks noGrp="1" noChangeArrowheads="1"/>
          </p:cNvSpPr>
          <p:nvPr>
            <p:ph type="title"/>
          </p:nvPr>
        </p:nvSpPr>
        <p:spPr/>
        <p:txBody>
          <a:bodyPr/>
          <a:lstStyle/>
          <a:p>
            <a:r>
              <a:rPr lang="fi-FI" altLang="en-US"/>
              <a:t>Ajattele testausta kokonaisuutena </a:t>
            </a:r>
          </a:p>
        </p:txBody>
      </p:sp>
      <p:sp>
        <p:nvSpPr>
          <p:cNvPr id="54279" name="Rectangle 7">
            <a:extLst>
              <a:ext uri="{FF2B5EF4-FFF2-40B4-BE49-F238E27FC236}">
                <a16:creationId xmlns:a16="http://schemas.microsoft.com/office/drawing/2014/main" id="{4B53FC76-4727-46C2-E844-C7F4A703FFFF}"/>
              </a:ext>
            </a:extLst>
          </p:cNvPr>
          <p:cNvSpPr>
            <a:spLocks noChangeArrowheads="1"/>
          </p:cNvSpPr>
          <p:nvPr/>
        </p:nvSpPr>
        <p:spPr bwMode="black">
          <a:xfrm>
            <a:off x="1981200" y="4652963"/>
            <a:ext cx="8305800" cy="1295400"/>
          </a:xfrm>
          <a:prstGeom prst="rect">
            <a:avLst/>
          </a:prstGeom>
          <a:solidFill>
            <a:schemeClr val="bg1"/>
          </a:solidFill>
          <a:ln w="12700">
            <a:solidFill>
              <a:schemeClr val="tx1"/>
            </a:solidFill>
            <a:miter lim="800000"/>
            <a:headEnd/>
            <a:tailEnd/>
          </a:ln>
          <a:effectLst>
            <a:outerShdw dist="107763" dir="18900000" algn="ctr" rotWithShape="0">
              <a:schemeClr val="bg2">
                <a:alpha val="50000"/>
              </a:schemeClr>
            </a:outerShdw>
          </a:effectLst>
        </p:spPr>
        <p:txBody>
          <a:bodyPr lIns="0" tIns="0" rIns="90000" bIns="46800" anchor="ctr"/>
          <a:lstStyle/>
          <a:p>
            <a:pPr algn="ctr"/>
            <a:r>
              <a:rPr lang="fi-FI" altLang="en-US" sz="2400"/>
              <a:t>Kaksi tuntia käsin suoritettavaa testausta vaatii tyypillisesti kaksi päivää – testaaminen ei ole vain testin suoritusta. </a:t>
            </a:r>
            <a:endParaRPr lang="en-US" altLang="en-US" sz="2400"/>
          </a:p>
          <a:p>
            <a:pPr algn="ctr"/>
            <a:r>
              <a:rPr lang="en-US" altLang="en-US" sz="1600"/>
              <a:t>Lähde: Collard, Ross. 2004. Calculating Overheads. WTST (Workshop on Teaching Software Testing) 2004. http://www.testingeducation.org</a:t>
            </a:r>
          </a:p>
        </p:txBody>
      </p:sp>
      <p:sp>
        <p:nvSpPr>
          <p:cNvPr id="3" name="Rectangle 3">
            <a:extLst>
              <a:ext uri="{FF2B5EF4-FFF2-40B4-BE49-F238E27FC236}">
                <a16:creationId xmlns:a16="http://schemas.microsoft.com/office/drawing/2014/main" id="{6916560D-77CC-973A-3246-0DE5595A20E0}"/>
              </a:ext>
            </a:extLst>
          </p:cNvPr>
          <p:cNvSpPr>
            <a:spLocks noChangeArrowheads="1"/>
          </p:cNvSpPr>
          <p:nvPr/>
        </p:nvSpPr>
        <p:spPr bwMode="auto">
          <a:xfrm>
            <a:off x="4225159" y="1838325"/>
            <a:ext cx="1828800" cy="2667000"/>
          </a:xfrm>
          <a:prstGeom prst="rect">
            <a:avLst/>
          </a:prstGeom>
          <a:solidFill>
            <a:schemeClr val="accent1"/>
          </a:solidFill>
          <a:ln w="38100">
            <a:solidFill>
              <a:schemeClr val="tx1"/>
            </a:solidFill>
            <a:miter lim="800000"/>
            <a:headEnd/>
            <a:tailEnd/>
          </a:ln>
          <a:effectLst/>
        </p:spPr>
        <p:txBody>
          <a:bodyPr anchor="ctr"/>
          <a:lstStyle/>
          <a:p>
            <a:pPr algn="ctr">
              <a:spcBef>
                <a:spcPct val="0"/>
              </a:spcBef>
            </a:pPr>
            <a:r>
              <a:rPr lang="fi-FI" altLang="en-US"/>
              <a:t>Testien </a:t>
            </a:r>
            <a:br>
              <a:rPr lang="fi-FI" altLang="en-US"/>
            </a:br>
            <a:r>
              <a:rPr lang="fi-FI" altLang="en-US"/>
              <a:t>valmistelu</a:t>
            </a:r>
            <a:endParaRPr lang="en-GB" altLang="en-US"/>
          </a:p>
        </p:txBody>
      </p:sp>
      <p:sp>
        <p:nvSpPr>
          <p:cNvPr id="4" name="Rectangle 4">
            <a:extLst>
              <a:ext uri="{FF2B5EF4-FFF2-40B4-BE49-F238E27FC236}">
                <a16:creationId xmlns:a16="http://schemas.microsoft.com/office/drawing/2014/main" id="{D6AD49D0-FCDB-3CBC-7657-4F6FC9C25D4E}"/>
              </a:ext>
            </a:extLst>
          </p:cNvPr>
          <p:cNvSpPr>
            <a:spLocks noChangeArrowheads="1"/>
          </p:cNvSpPr>
          <p:nvPr/>
        </p:nvSpPr>
        <p:spPr bwMode="auto">
          <a:xfrm>
            <a:off x="6282559" y="1838325"/>
            <a:ext cx="1828800" cy="2667000"/>
          </a:xfrm>
          <a:prstGeom prst="rect">
            <a:avLst/>
          </a:prstGeom>
          <a:solidFill>
            <a:schemeClr val="accent1"/>
          </a:solidFill>
          <a:ln w="38100">
            <a:solidFill>
              <a:schemeClr val="tx1"/>
            </a:solidFill>
            <a:miter lim="800000"/>
            <a:headEnd/>
            <a:tailEnd/>
          </a:ln>
          <a:effectLst/>
        </p:spPr>
        <p:txBody>
          <a:bodyPr anchor="ctr"/>
          <a:lstStyle/>
          <a:p>
            <a:pPr algn="ctr">
              <a:spcBef>
                <a:spcPct val="0"/>
              </a:spcBef>
            </a:pPr>
            <a:r>
              <a:rPr lang="en-GB" altLang="en-US"/>
              <a:t>Testien suoritus ja jatkotoi</a:t>
            </a:r>
            <a:r>
              <a:rPr lang="fi-FI" altLang="en-US"/>
              <a:t>-</a:t>
            </a:r>
            <a:r>
              <a:rPr lang="en-GB" altLang="en-US"/>
              <a:t>menpiteet</a:t>
            </a:r>
          </a:p>
        </p:txBody>
      </p:sp>
      <p:sp>
        <p:nvSpPr>
          <p:cNvPr id="5" name="Rectangle 5">
            <a:extLst>
              <a:ext uri="{FF2B5EF4-FFF2-40B4-BE49-F238E27FC236}">
                <a16:creationId xmlns:a16="http://schemas.microsoft.com/office/drawing/2014/main" id="{157A8058-3920-FCE9-101C-3E396FEA3676}"/>
              </a:ext>
            </a:extLst>
          </p:cNvPr>
          <p:cNvSpPr>
            <a:spLocks noChangeArrowheads="1"/>
          </p:cNvSpPr>
          <p:nvPr/>
        </p:nvSpPr>
        <p:spPr bwMode="auto">
          <a:xfrm>
            <a:off x="2167759" y="1838325"/>
            <a:ext cx="1828800" cy="2667000"/>
          </a:xfrm>
          <a:prstGeom prst="rect">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anchor="ctr"/>
          <a:lstStyle/>
          <a:p>
            <a:pPr algn="ctr">
              <a:spcBef>
                <a:spcPct val="0"/>
              </a:spcBef>
            </a:pPr>
            <a:r>
              <a:rPr lang="fi-FI" altLang="en-US"/>
              <a:t>Testauksen suunnittelu ja valmistelu</a:t>
            </a:r>
            <a:endParaRPr lang="en-GB" altLang="en-US"/>
          </a:p>
        </p:txBody>
      </p:sp>
      <p:sp>
        <p:nvSpPr>
          <p:cNvPr id="6" name="Rectangle 6">
            <a:extLst>
              <a:ext uri="{FF2B5EF4-FFF2-40B4-BE49-F238E27FC236}">
                <a16:creationId xmlns:a16="http://schemas.microsoft.com/office/drawing/2014/main" id="{BED0A1CB-67FF-8A9C-3E3F-7B94A26F46B4}"/>
              </a:ext>
            </a:extLst>
          </p:cNvPr>
          <p:cNvSpPr>
            <a:spLocks noChangeArrowheads="1"/>
          </p:cNvSpPr>
          <p:nvPr/>
        </p:nvSpPr>
        <p:spPr bwMode="auto">
          <a:xfrm>
            <a:off x="8329074" y="1838325"/>
            <a:ext cx="1828800" cy="2667000"/>
          </a:xfrm>
          <a:prstGeom prst="rect">
            <a:avLst/>
          </a:prstGeom>
          <a:solidFill>
            <a:schemeClr val="accent2"/>
          </a:solidFill>
          <a:ln w="9525">
            <a:solidFill>
              <a:schemeClr val="tx1"/>
            </a:solidFill>
            <a:prstDash val="sysDot"/>
            <a:miter lim="800000"/>
            <a:headEnd/>
            <a:tailEnd/>
          </a:ln>
          <a:effectLst/>
        </p:spPr>
        <p:txBody>
          <a:bodyPr anchor="ctr"/>
          <a:lstStyle/>
          <a:p>
            <a:pPr algn="ctr">
              <a:spcBef>
                <a:spcPct val="0"/>
              </a:spcBef>
            </a:pPr>
            <a:r>
              <a:rPr lang="fi-FI" altLang="en-US"/>
              <a:t>Muut tehtävät</a:t>
            </a:r>
            <a:endParaRPr lang="en-GB"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94F3A47-CD23-6988-4E88-642BBBD2B145}"/>
              </a:ext>
            </a:extLst>
          </p:cNvPr>
          <p:cNvSpPr>
            <a:spLocks noGrp="1"/>
          </p:cNvSpPr>
          <p:nvPr>
            <p:ph type="dt" sz="half" idx="10"/>
          </p:nvPr>
        </p:nvSpPr>
        <p:spPr/>
        <p:txBody>
          <a:bodyPr/>
          <a:lstStyle/>
          <a:p>
            <a:endParaRPr lang="en-GB" altLang="en-US" dirty="0"/>
          </a:p>
        </p:txBody>
      </p:sp>
      <p:sp>
        <p:nvSpPr>
          <p:cNvPr id="57346" name="Rectangle 2">
            <a:extLst>
              <a:ext uri="{FF2B5EF4-FFF2-40B4-BE49-F238E27FC236}">
                <a16:creationId xmlns:a16="http://schemas.microsoft.com/office/drawing/2014/main" id="{D6405120-5A71-2F9F-C3A4-08ACBD3D0BC0}"/>
              </a:ext>
            </a:extLst>
          </p:cNvPr>
          <p:cNvSpPr>
            <a:spLocks noGrp="1" noChangeArrowheads="1"/>
          </p:cNvSpPr>
          <p:nvPr>
            <p:ph type="title"/>
          </p:nvPr>
        </p:nvSpPr>
        <p:spPr>
          <a:xfrm>
            <a:off x="672662" y="396878"/>
            <a:ext cx="10846675" cy="520700"/>
          </a:xfrm>
        </p:spPr>
        <p:txBody>
          <a:bodyPr>
            <a:normAutofit fontScale="90000"/>
          </a:bodyPr>
          <a:lstStyle/>
          <a:p>
            <a:r>
              <a:rPr lang="fi-FI" altLang="en-US" dirty="0"/>
              <a:t>Automaation sijoituksen tuotto -laskelma </a:t>
            </a:r>
            <a:br>
              <a:rPr lang="fi-FI" altLang="en-US" dirty="0"/>
            </a:br>
            <a:r>
              <a:rPr lang="fi-FI" altLang="en-US" sz="1000" dirty="0"/>
              <a:t>Lähde: </a:t>
            </a:r>
            <a:r>
              <a:rPr lang="fi-FI" altLang="en-US" sz="1000" dirty="0" err="1"/>
              <a:t>Fewster&amp;Graham</a:t>
            </a:r>
            <a:r>
              <a:rPr lang="fi-FI" altLang="en-US" sz="1000" dirty="0"/>
              <a:t>. 1999. Software </a:t>
            </a:r>
            <a:r>
              <a:rPr lang="fi-FI" altLang="en-US" sz="1000" dirty="0" err="1"/>
              <a:t>Test</a:t>
            </a:r>
            <a:r>
              <a:rPr lang="fi-FI" altLang="en-US" sz="1000" dirty="0"/>
              <a:t> </a:t>
            </a:r>
            <a:r>
              <a:rPr lang="fi-FI" altLang="en-US" sz="1000" dirty="0" err="1"/>
              <a:t>Automation</a:t>
            </a:r>
            <a:r>
              <a:rPr lang="fi-FI" altLang="en-US" sz="1000" dirty="0"/>
              <a:t>. </a:t>
            </a:r>
          </a:p>
        </p:txBody>
      </p:sp>
      <p:graphicFrame>
        <p:nvGraphicFramePr>
          <p:cNvPr id="57347" name="Group 3">
            <a:extLst>
              <a:ext uri="{FF2B5EF4-FFF2-40B4-BE49-F238E27FC236}">
                <a16:creationId xmlns:a16="http://schemas.microsoft.com/office/drawing/2014/main" id="{12C74218-AAF5-8724-56AA-88E27BEF5BE9}"/>
              </a:ext>
            </a:extLst>
          </p:cNvPr>
          <p:cNvGraphicFramePr>
            <a:graphicFrameLocks noGrp="1"/>
          </p:cNvGraphicFramePr>
          <p:nvPr>
            <p:ph type="tbl" idx="1"/>
          </p:nvPr>
        </p:nvGraphicFramePr>
        <p:xfrm>
          <a:off x="1847850" y="1262063"/>
          <a:ext cx="8382000" cy="5046667"/>
        </p:xfrm>
        <a:graphic>
          <a:graphicData uri="http://schemas.openxmlformats.org/drawingml/2006/table">
            <a:tbl>
              <a:tblPr/>
              <a:tblGrid>
                <a:gridCol w="4267200">
                  <a:extLst>
                    <a:ext uri="{9D8B030D-6E8A-4147-A177-3AD203B41FA5}">
                      <a16:colId xmlns:a16="http://schemas.microsoft.com/office/drawing/2014/main" val="3978348464"/>
                    </a:ext>
                  </a:extLst>
                </a:gridCol>
                <a:gridCol w="2286000">
                  <a:extLst>
                    <a:ext uri="{9D8B030D-6E8A-4147-A177-3AD203B41FA5}">
                      <a16:colId xmlns:a16="http://schemas.microsoft.com/office/drawing/2014/main" val="1255100515"/>
                    </a:ext>
                  </a:extLst>
                </a:gridCol>
                <a:gridCol w="1828800">
                  <a:extLst>
                    <a:ext uri="{9D8B030D-6E8A-4147-A177-3AD203B41FA5}">
                      <a16:colId xmlns:a16="http://schemas.microsoft.com/office/drawing/2014/main" val="3540100446"/>
                    </a:ext>
                  </a:extLst>
                </a:gridCol>
              </a:tblGrid>
              <a:tr h="533400">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200" b="1" i="0" u="none" strike="noStrike" cap="none" normalizeH="0" baseline="0">
                          <a:ln>
                            <a:noFill/>
                          </a:ln>
                          <a:solidFill>
                            <a:schemeClr val="tx1"/>
                          </a:solidFill>
                          <a:effectLst/>
                          <a:latin typeface="Arial" panose="020B0604020202020204" pitchFamily="34" charset="0"/>
                        </a:rPr>
                        <a:t>Kustannustekijä</a:t>
                      </a:r>
                      <a:endParaRPr kumimoji="0" lang="en-GB" altLang="en-US" sz="1200" b="1"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200" b="1" i="0" u="none" strike="noStrike" cap="none" normalizeH="0" baseline="0">
                          <a:ln>
                            <a:noFill/>
                          </a:ln>
                          <a:solidFill>
                            <a:schemeClr val="tx1"/>
                          </a:solidFill>
                          <a:effectLst/>
                          <a:latin typeface="Arial" panose="020B0604020202020204" pitchFamily="34" charset="0"/>
                        </a:rPr>
                        <a:t>Käsin tehtävä testaus</a:t>
                      </a:r>
                      <a:endParaRPr kumimoji="0" lang="en-GB" altLang="en-US" sz="1200" b="1"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200" b="1" i="0" u="none" strike="noStrike" cap="none" normalizeH="0" baseline="0">
                          <a:ln>
                            <a:noFill/>
                          </a:ln>
                          <a:solidFill>
                            <a:schemeClr val="tx1"/>
                          </a:solidFill>
                          <a:effectLst/>
                          <a:latin typeface="Arial" panose="020B0604020202020204" pitchFamily="34" charset="0"/>
                        </a:rPr>
                        <a:t>Automatisoitu testaus</a:t>
                      </a:r>
                      <a:endParaRPr kumimoji="0" lang="en-GB" altLang="en-US" sz="1200" b="1"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952369931"/>
                  </a:ext>
                </a:extLst>
              </a:tr>
              <a:tr h="376238">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Testitapausten suunnittelu</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6 000 €</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6 000 €</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52735440"/>
                  </a:ext>
                </a:extLst>
              </a:tr>
              <a:tr h="377825">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Työkalu</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5 000 €</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07152913"/>
                  </a:ext>
                </a:extLst>
              </a:tr>
              <a:tr h="376238">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Testien automatisointityö</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11 000 €</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26450602"/>
                  </a:ext>
                </a:extLst>
              </a:tr>
              <a:tr h="376238">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1" i="0" u="none" strike="noStrike" cap="none" normalizeH="0" baseline="0">
                          <a:ln>
                            <a:noFill/>
                          </a:ln>
                          <a:solidFill>
                            <a:schemeClr val="tx1"/>
                          </a:solidFill>
                          <a:effectLst/>
                          <a:latin typeface="Arial" panose="020B0604020202020204" pitchFamily="34" charset="0"/>
                        </a:rPr>
                        <a:t>Automatisoinnin kokonaiskustannus (työkalu ja työ)</a:t>
                      </a:r>
                      <a:endParaRPr kumimoji="0" lang="en-GB" altLang="en-US" sz="1000" b="1"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1" i="0" u="none" strike="noStrike" cap="none" normalizeH="0" baseline="0">
                          <a:ln>
                            <a:noFill/>
                          </a:ln>
                          <a:solidFill>
                            <a:schemeClr val="tx1"/>
                          </a:solidFill>
                          <a:effectLst/>
                          <a:latin typeface="Arial" panose="020B0604020202020204" pitchFamily="34" charset="0"/>
                        </a:rPr>
                        <a:t>16 000 €</a:t>
                      </a:r>
                      <a:endParaRPr kumimoji="0" lang="en-GB" altLang="en-US" sz="1000" b="1"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15343214"/>
                  </a:ext>
                </a:extLst>
              </a:tr>
              <a:tr h="369888">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Testien suorittaminen (täysi testikierros)</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5 000 €</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1 000 €</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12282376"/>
                  </a:ext>
                </a:extLst>
              </a:tr>
              <a:tr h="377825">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Testikierroksia per julkaisu</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3</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3</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92968776"/>
                  </a:ext>
                </a:extLst>
              </a:tr>
              <a:tr h="376238">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Testauskustannus per julkaisu (suunnittelu pysyy)</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21 000 €</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9 000 €</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22080279"/>
                  </a:ext>
                </a:extLst>
              </a:tr>
              <a:tr h="376238">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Säästö per julkaisu</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12 000 €</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47969173"/>
                  </a:ext>
                </a:extLst>
              </a:tr>
              <a:tr h="376238">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Julkaisuja vuodessa</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4</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4</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93532393"/>
                  </a:ext>
                </a:extLst>
              </a:tr>
              <a:tr h="377825">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1" i="0" u="none" strike="noStrike" cap="none" normalizeH="0" baseline="0">
                          <a:ln>
                            <a:noFill/>
                          </a:ln>
                          <a:solidFill>
                            <a:schemeClr val="tx1"/>
                          </a:solidFill>
                          <a:effectLst/>
                          <a:latin typeface="Arial" panose="020B0604020202020204" pitchFamily="34" charset="0"/>
                        </a:rPr>
                        <a:t>Hyöty vuodessa</a:t>
                      </a:r>
                      <a:endParaRPr kumimoji="0" lang="en-GB" altLang="en-US" sz="1000" b="1"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1" i="0" u="none" strike="noStrike" cap="none" normalizeH="0" baseline="0">
                          <a:ln>
                            <a:noFill/>
                          </a:ln>
                          <a:solidFill>
                            <a:schemeClr val="tx1"/>
                          </a:solidFill>
                          <a:effectLst/>
                          <a:latin typeface="Arial" panose="020B0604020202020204" pitchFamily="34" charset="0"/>
                        </a:rPr>
                        <a:t>48 000 €</a:t>
                      </a:r>
                      <a:endParaRPr kumimoji="0" lang="en-GB" altLang="en-US" sz="1000" b="1"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58166614"/>
                  </a:ext>
                </a:extLst>
              </a:tr>
              <a:tr h="376238">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1" i="0" u="none" strike="noStrike" cap="none" normalizeH="0" baseline="0">
                          <a:ln>
                            <a:noFill/>
                          </a:ln>
                          <a:solidFill>
                            <a:schemeClr val="tx1"/>
                          </a:solidFill>
                          <a:effectLst/>
                          <a:latin typeface="Arial" panose="020B0604020202020204" pitchFamily="34" charset="0"/>
                        </a:rPr>
                        <a:t>Säästö vuodessa (hyöty – investointi)</a:t>
                      </a:r>
                      <a:endParaRPr kumimoji="0" lang="en-GB" altLang="en-US" sz="1000" b="1"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1" i="0" u="none" strike="noStrike" cap="none" normalizeH="0" baseline="0">
                          <a:ln>
                            <a:noFill/>
                          </a:ln>
                          <a:solidFill>
                            <a:schemeClr val="tx1"/>
                          </a:solidFill>
                          <a:effectLst/>
                          <a:latin typeface="Arial" panose="020B0604020202020204" pitchFamily="34" charset="0"/>
                        </a:rPr>
                        <a:t>32 000 €</a:t>
                      </a:r>
                      <a:endParaRPr kumimoji="0" lang="en-GB" altLang="en-US" sz="1000" b="1"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23353618"/>
                  </a:ext>
                </a:extLst>
              </a:tr>
              <a:tr h="376238">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1" i="0" u="none" strike="noStrike" cap="none" normalizeH="0" baseline="0">
                          <a:ln>
                            <a:noFill/>
                          </a:ln>
                          <a:solidFill>
                            <a:schemeClr val="tx1"/>
                          </a:solidFill>
                          <a:effectLst/>
                          <a:latin typeface="Arial" panose="020B0604020202020204" pitchFamily="34" charset="0"/>
                        </a:rPr>
                        <a:t>Sijoituksen tuotto (säästöt/investointi)</a:t>
                      </a:r>
                      <a:endParaRPr kumimoji="0" lang="en-GB" altLang="en-US" sz="1000" b="1"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1" i="0" u="none" strike="noStrike" cap="none" normalizeH="0" baseline="0" dirty="0">
                          <a:ln>
                            <a:noFill/>
                          </a:ln>
                          <a:solidFill>
                            <a:schemeClr val="tx1"/>
                          </a:solidFill>
                          <a:effectLst/>
                          <a:latin typeface="Arial" panose="020B0604020202020204" pitchFamily="34" charset="0"/>
                        </a:rPr>
                        <a:t>200 %</a:t>
                      </a:r>
                      <a:endParaRPr kumimoji="0" lang="en-GB" altLang="en-US" sz="1000" b="1" i="0" u="none" strike="noStrike" cap="none" normalizeH="0" baseline="0" dirty="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05863271"/>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DD06EE5-ECDF-CEA9-5B08-87BE2A5FC0BB}"/>
              </a:ext>
            </a:extLst>
          </p:cNvPr>
          <p:cNvSpPr>
            <a:spLocks noGrp="1"/>
          </p:cNvSpPr>
          <p:nvPr>
            <p:ph type="dt" sz="half" idx="10"/>
          </p:nvPr>
        </p:nvSpPr>
        <p:spPr/>
        <p:txBody>
          <a:bodyPr/>
          <a:lstStyle/>
          <a:p>
            <a:fld id="{C4F2E398-2265-F14F-92B3-5028A03412BB}" type="datetime1">
              <a:rPr lang="fi-FI" altLang="en-US"/>
              <a:pPr/>
              <a:t>24.5.2024</a:t>
            </a:fld>
            <a:endParaRPr lang="en-GB" altLang="en-US"/>
          </a:p>
        </p:txBody>
      </p:sp>
      <p:sp>
        <p:nvSpPr>
          <p:cNvPr id="59394" name="Rectangle 2">
            <a:extLst>
              <a:ext uri="{FF2B5EF4-FFF2-40B4-BE49-F238E27FC236}">
                <a16:creationId xmlns:a16="http://schemas.microsoft.com/office/drawing/2014/main" id="{03414E2A-A785-706F-B5AB-8CE0DDDDA5F9}"/>
              </a:ext>
            </a:extLst>
          </p:cNvPr>
          <p:cNvSpPr>
            <a:spLocks noGrp="1" noChangeArrowheads="1"/>
          </p:cNvSpPr>
          <p:nvPr>
            <p:ph type="title"/>
          </p:nvPr>
        </p:nvSpPr>
        <p:spPr/>
        <p:txBody>
          <a:bodyPr/>
          <a:lstStyle/>
          <a:p>
            <a:r>
              <a:rPr lang="fi-FI" altLang="en-US"/>
              <a:t>Realismia talouslaskelmiin</a:t>
            </a:r>
          </a:p>
        </p:txBody>
      </p:sp>
      <p:sp>
        <p:nvSpPr>
          <p:cNvPr id="59395" name="Rectangle 3">
            <a:extLst>
              <a:ext uri="{FF2B5EF4-FFF2-40B4-BE49-F238E27FC236}">
                <a16:creationId xmlns:a16="http://schemas.microsoft.com/office/drawing/2014/main" id="{5A7106FC-9366-A363-E558-A086551C1094}"/>
              </a:ext>
            </a:extLst>
          </p:cNvPr>
          <p:cNvSpPr>
            <a:spLocks noGrp="1" noChangeArrowheads="1"/>
          </p:cNvSpPr>
          <p:nvPr>
            <p:ph type="body" idx="1"/>
          </p:nvPr>
        </p:nvSpPr>
        <p:spPr/>
        <p:txBody>
          <a:bodyPr>
            <a:normAutofit lnSpcReduction="10000"/>
          </a:bodyPr>
          <a:lstStyle/>
          <a:p>
            <a:pPr>
              <a:lnSpc>
                <a:spcPct val="80000"/>
              </a:lnSpc>
            </a:pPr>
            <a:r>
              <a:rPr lang="fi-FI" altLang="en-US"/>
              <a:t>Testauksen nykykustannus</a:t>
            </a:r>
          </a:p>
          <a:p>
            <a:pPr lvl="1">
              <a:lnSpc>
                <a:spcPct val="80000"/>
              </a:lnSpc>
            </a:pPr>
            <a:r>
              <a:rPr lang="fi-FI" altLang="en-US"/>
              <a:t>Muuttuu elinkaaressa – uusintatestauspainotus kasvava</a:t>
            </a:r>
          </a:p>
          <a:p>
            <a:pPr lvl="1">
              <a:lnSpc>
                <a:spcPct val="80000"/>
              </a:lnSpc>
            </a:pPr>
            <a:r>
              <a:rPr lang="fi-FI" altLang="en-US"/>
              <a:t>Kehitysaikainen testaus vs. erilliset testaajat</a:t>
            </a:r>
          </a:p>
          <a:p>
            <a:pPr>
              <a:lnSpc>
                <a:spcPct val="80000"/>
              </a:lnSpc>
            </a:pPr>
            <a:r>
              <a:rPr lang="fi-FI" altLang="en-US"/>
              <a:t>Laadun ja aikataulupidon arvo</a:t>
            </a:r>
          </a:p>
          <a:p>
            <a:pPr lvl="1">
              <a:lnSpc>
                <a:spcPct val="80000"/>
              </a:lnSpc>
            </a:pPr>
            <a:r>
              <a:rPr lang="fi-FI" altLang="en-US"/>
              <a:t>Näkyvyys etenemiseen</a:t>
            </a:r>
          </a:p>
          <a:p>
            <a:pPr lvl="1">
              <a:lnSpc>
                <a:spcPct val="80000"/>
              </a:lnSpc>
            </a:pPr>
            <a:r>
              <a:rPr lang="fi-FI" altLang="en-US"/>
              <a:t>Korjaustyöt</a:t>
            </a:r>
          </a:p>
          <a:p>
            <a:pPr>
              <a:lnSpc>
                <a:spcPct val="80000"/>
              </a:lnSpc>
            </a:pPr>
            <a:r>
              <a:rPr lang="fi-FI" altLang="en-US"/>
              <a:t>Automatisoinnin erityispiirteet</a:t>
            </a:r>
          </a:p>
          <a:p>
            <a:pPr lvl="1">
              <a:lnSpc>
                <a:spcPct val="80000"/>
              </a:lnSpc>
            </a:pPr>
            <a:r>
              <a:rPr lang="fi-FI" altLang="en-US"/>
              <a:t>Testien totuudenmukaisuus </a:t>
            </a:r>
          </a:p>
          <a:p>
            <a:pPr lvl="1">
              <a:lnSpc>
                <a:spcPct val="80000"/>
              </a:lnSpc>
            </a:pPr>
            <a:r>
              <a:rPr lang="fi-FI" altLang="en-US"/>
              <a:t>Todellinen löytymispotentiaali </a:t>
            </a:r>
          </a:p>
          <a:p>
            <a:pPr lvl="1">
              <a:lnSpc>
                <a:spcPct val="80000"/>
              </a:lnSpc>
            </a:pPr>
            <a:r>
              <a:rPr lang="fi-FI" altLang="en-US"/>
              <a:t>Laajentava uusintatestaus: ympäristöt, lokalisointi</a:t>
            </a:r>
          </a:p>
          <a:p>
            <a:pPr lvl="1">
              <a:lnSpc>
                <a:spcPct val="80000"/>
              </a:lnSpc>
            </a:pPr>
            <a:r>
              <a:rPr lang="fi-FI" altLang="en-US"/>
              <a:t>Kombinaatiot ja yhtäaikaisuus</a:t>
            </a:r>
          </a:p>
          <a:p>
            <a:pPr lvl="1">
              <a:lnSpc>
                <a:spcPct val="80000"/>
              </a:lnSpc>
            </a:pPr>
            <a:r>
              <a:rPr lang="fi-FI" altLang="en-US"/>
              <a:t>Suorituskyky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C890BFC1-0F01-DEAB-2F02-E75051FDB4CB}"/>
              </a:ext>
            </a:extLst>
          </p:cNvPr>
          <p:cNvSpPr>
            <a:spLocks noGrp="1" noChangeArrowheads="1"/>
          </p:cNvSpPr>
          <p:nvPr>
            <p:ph type="title"/>
          </p:nvPr>
        </p:nvSpPr>
        <p:spPr/>
        <p:txBody>
          <a:bodyPr/>
          <a:lstStyle/>
          <a:p>
            <a:r>
              <a:rPr lang="fi-FI" altLang="en-US"/>
              <a:t>Osta vs. rakenna - kustannusjakauma</a:t>
            </a:r>
            <a:endParaRPr lang="en-US" altLang="en-US"/>
          </a:p>
        </p:txBody>
      </p:sp>
      <p:sp>
        <p:nvSpPr>
          <p:cNvPr id="19459" name="Rectangle 3">
            <a:extLst>
              <a:ext uri="{FF2B5EF4-FFF2-40B4-BE49-F238E27FC236}">
                <a16:creationId xmlns:a16="http://schemas.microsoft.com/office/drawing/2014/main" id="{00DEF31D-0C2D-20D8-5789-B60828E397B2}"/>
              </a:ext>
            </a:extLst>
          </p:cNvPr>
          <p:cNvSpPr>
            <a:spLocks noChangeArrowheads="1"/>
          </p:cNvSpPr>
          <p:nvPr/>
        </p:nvSpPr>
        <p:spPr bwMode="auto">
          <a:xfrm>
            <a:off x="2514600" y="2190751"/>
            <a:ext cx="2895600" cy="1108075"/>
          </a:xfrm>
          <a:prstGeom prst="rect">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anchor="ctr"/>
          <a:lstStyle/>
          <a:p>
            <a:pPr algn="ctr" eaLnBrk="0" hangingPunct="0"/>
            <a:r>
              <a:rPr lang="fi-FI" altLang="en-US" sz="2800" dirty="0"/>
              <a:t>Osta</a:t>
            </a:r>
            <a:endParaRPr lang="en-US" altLang="en-US" sz="2800" dirty="0"/>
          </a:p>
        </p:txBody>
      </p:sp>
      <p:sp>
        <p:nvSpPr>
          <p:cNvPr id="19460" name="Rectangle 4">
            <a:extLst>
              <a:ext uri="{FF2B5EF4-FFF2-40B4-BE49-F238E27FC236}">
                <a16:creationId xmlns:a16="http://schemas.microsoft.com/office/drawing/2014/main" id="{6DEEEA33-D570-B30D-E2D1-BE0D83C64382}"/>
              </a:ext>
            </a:extLst>
          </p:cNvPr>
          <p:cNvSpPr>
            <a:spLocks noChangeArrowheads="1"/>
          </p:cNvSpPr>
          <p:nvPr/>
        </p:nvSpPr>
        <p:spPr bwMode="auto">
          <a:xfrm>
            <a:off x="2514600" y="3409950"/>
            <a:ext cx="2895600" cy="15319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r>
              <a:rPr lang="fi-FI" altLang="en-US" sz="2800"/>
              <a:t>Rakenna</a:t>
            </a:r>
            <a:endParaRPr lang="en-US" altLang="en-US" sz="2800"/>
          </a:p>
        </p:txBody>
      </p:sp>
      <p:sp>
        <p:nvSpPr>
          <p:cNvPr id="19461" name="Rectangle 5">
            <a:extLst>
              <a:ext uri="{FF2B5EF4-FFF2-40B4-BE49-F238E27FC236}">
                <a16:creationId xmlns:a16="http://schemas.microsoft.com/office/drawing/2014/main" id="{9864EBB8-B86C-28CE-D1CA-7B26DE55906F}"/>
              </a:ext>
            </a:extLst>
          </p:cNvPr>
          <p:cNvSpPr>
            <a:spLocks noChangeArrowheads="1"/>
          </p:cNvSpPr>
          <p:nvPr/>
        </p:nvSpPr>
        <p:spPr bwMode="auto">
          <a:xfrm>
            <a:off x="6705600" y="2190751"/>
            <a:ext cx="2895600" cy="2746375"/>
          </a:xfrm>
          <a:prstGeom prst="rect">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0" hangingPunct="0"/>
            <a:r>
              <a:rPr lang="fi-FI" altLang="en-US" sz="2800"/>
              <a:t>Rakenna</a:t>
            </a:r>
            <a:endParaRPr lang="en-US" altLang="en-US" sz="2800"/>
          </a:p>
        </p:txBody>
      </p:sp>
      <p:sp>
        <p:nvSpPr>
          <p:cNvPr id="19462" name="Text Box 6">
            <a:extLst>
              <a:ext uri="{FF2B5EF4-FFF2-40B4-BE49-F238E27FC236}">
                <a16:creationId xmlns:a16="http://schemas.microsoft.com/office/drawing/2014/main" id="{4CEFDCB0-EE1D-A920-5870-BF58A593A104}"/>
              </a:ext>
            </a:extLst>
          </p:cNvPr>
          <p:cNvSpPr txBox="1">
            <a:spLocks noChangeArrowheads="1"/>
          </p:cNvSpPr>
          <p:nvPr/>
        </p:nvSpPr>
        <p:spPr bwMode="auto">
          <a:xfrm>
            <a:off x="2286000" y="1366838"/>
            <a:ext cx="3276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i-FI" altLang="en-US" sz="2800"/>
              <a:t>Kaupallinen väline</a:t>
            </a:r>
            <a:endParaRPr lang="en-US" altLang="en-US" sz="2800"/>
          </a:p>
        </p:txBody>
      </p:sp>
      <p:sp>
        <p:nvSpPr>
          <p:cNvPr id="19463" name="Text Box 7">
            <a:extLst>
              <a:ext uri="{FF2B5EF4-FFF2-40B4-BE49-F238E27FC236}">
                <a16:creationId xmlns:a16="http://schemas.microsoft.com/office/drawing/2014/main" id="{E2DE4CE3-0CB6-0389-26D1-BFFBC5ACC1E2}"/>
              </a:ext>
            </a:extLst>
          </p:cNvPr>
          <p:cNvSpPr txBox="1">
            <a:spLocks noChangeArrowheads="1"/>
          </p:cNvSpPr>
          <p:nvPr/>
        </p:nvSpPr>
        <p:spPr bwMode="auto">
          <a:xfrm>
            <a:off x="6477000" y="1123950"/>
            <a:ext cx="3276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i-FI" altLang="en-US" sz="2800"/>
              <a:t>Avoimen lähdekoodin väline</a:t>
            </a:r>
            <a:endParaRPr lang="en-US" altLang="en-US" sz="2800"/>
          </a:p>
        </p:txBody>
      </p:sp>
      <p:sp>
        <p:nvSpPr>
          <p:cNvPr id="19464" name="Rectangle 8">
            <a:extLst>
              <a:ext uri="{FF2B5EF4-FFF2-40B4-BE49-F238E27FC236}">
                <a16:creationId xmlns:a16="http://schemas.microsoft.com/office/drawing/2014/main" id="{0CA2BD9C-F481-A261-2CC9-96C95BEB224A}"/>
              </a:ext>
            </a:extLst>
          </p:cNvPr>
          <p:cNvSpPr>
            <a:spLocks noChangeArrowheads="1"/>
          </p:cNvSpPr>
          <p:nvPr/>
        </p:nvSpPr>
        <p:spPr bwMode="auto">
          <a:xfrm>
            <a:off x="2927350" y="5157788"/>
            <a:ext cx="6415088" cy="792162"/>
          </a:xfrm>
          <a:prstGeom prst="rect">
            <a:avLst/>
          </a:prstGeom>
          <a:solidFill>
            <a:schemeClr val="bg1"/>
          </a:solidFill>
          <a:ln w="9525">
            <a:solidFill>
              <a:schemeClr val="tx1"/>
            </a:solidFill>
            <a:miter lim="800000"/>
            <a:headEnd/>
            <a:tailEnd/>
          </a:ln>
          <a:effectLst>
            <a:outerShdw dist="107763" dir="18900000" algn="ctr" rotWithShape="0">
              <a:schemeClr val="bg2">
                <a:alpha val="50000"/>
              </a:schemeClr>
            </a:outerShdw>
          </a:effectLst>
        </p:spPr>
        <p:txBody>
          <a:bodyPr anchor="ctr"/>
          <a:lstStyle/>
          <a:p>
            <a:pPr algn="ctr" eaLnBrk="0" hangingPunct="0"/>
            <a:r>
              <a:rPr lang="fi-FI" altLang="en-US" sz="2000"/>
              <a:t>Varsinainen vertailtava asia on rakentamiseen menevä työmäärä. Kyse ei vain rahasta – vaan myös joustosta. </a:t>
            </a:r>
            <a:endParaRPr lang="en-US" altLang="en-US" sz="2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A689D105-1C08-7C27-0D63-F959099F0560}"/>
              </a:ext>
            </a:extLst>
          </p:cNvPr>
          <p:cNvSpPr>
            <a:spLocks noGrp="1" noChangeArrowheads="1"/>
          </p:cNvSpPr>
          <p:nvPr>
            <p:ph type="title"/>
          </p:nvPr>
        </p:nvSpPr>
        <p:spPr/>
        <p:txBody>
          <a:bodyPr/>
          <a:lstStyle/>
          <a:p>
            <a:r>
              <a:rPr lang="fi-FI" altLang="en-US"/>
              <a:t>Valinta, käyttöönotto, käyttö ja ylläpito</a:t>
            </a:r>
            <a:endParaRPr lang="en-US" altLang="en-US"/>
          </a:p>
        </p:txBody>
      </p:sp>
      <p:sp>
        <p:nvSpPr>
          <p:cNvPr id="35843" name="AutoShape 3">
            <a:extLst>
              <a:ext uri="{FF2B5EF4-FFF2-40B4-BE49-F238E27FC236}">
                <a16:creationId xmlns:a16="http://schemas.microsoft.com/office/drawing/2014/main" id="{629EB26C-B80D-A79C-14DF-BCC56D90BFE6}"/>
              </a:ext>
            </a:extLst>
          </p:cNvPr>
          <p:cNvSpPr>
            <a:spLocks noChangeArrowheads="1"/>
          </p:cNvSpPr>
          <p:nvPr/>
        </p:nvSpPr>
        <p:spPr bwMode="auto">
          <a:xfrm>
            <a:off x="2279651" y="1557338"/>
            <a:ext cx="2303463" cy="424815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fi-FI" altLang="en-US" sz="2400" dirty="0"/>
              <a:t>Valinta </a:t>
            </a:r>
          </a:p>
          <a:p>
            <a:pPr algn="ctr"/>
            <a:endParaRPr lang="fi-FI" altLang="en-US" sz="2400" dirty="0"/>
          </a:p>
          <a:p>
            <a:pPr algn="ctr"/>
            <a:r>
              <a:rPr lang="en-GB" altLang="en-US" sz="2000" dirty="0" err="1"/>
              <a:t>Tavoite</a:t>
            </a:r>
            <a:r>
              <a:rPr lang="en-GB" altLang="en-US" sz="2000" dirty="0"/>
              <a:t>: </a:t>
            </a:r>
            <a:r>
              <a:rPr lang="en-GB" altLang="en-US" sz="2000" dirty="0" err="1"/>
              <a:t>onnistumisen</a:t>
            </a:r>
            <a:r>
              <a:rPr lang="en-GB" altLang="en-US" sz="2000" dirty="0"/>
              <a:t> </a:t>
            </a:r>
            <a:r>
              <a:rPr lang="en-GB" altLang="en-US" sz="2000" dirty="0" err="1"/>
              <a:t>mahdollisuuksien</a:t>
            </a:r>
            <a:r>
              <a:rPr lang="en-GB" altLang="en-US" sz="2000" dirty="0"/>
              <a:t> </a:t>
            </a:r>
            <a:r>
              <a:rPr lang="en-GB" altLang="en-US" sz="2000" dirty="0" err="1"/>
              <a:t>luominen</a:t>
            </a:r>
            <a:endParaRPr lang="en-GB" altLang="en-US" sz="2000" dirty="0"/>
          </a:p>
        </p:txBody>
      </p:sp>
      <p:sp>
        <p:nvSpPr>
          <p:cNvPr id="35844" name="AutoShape 4">
            <a:extLst>
              <a:ext uri="{FF2B5EF4-FFF2-40B4-BE49-F238E27FC236}">
                <a16:creationId xmlns:a16="http://schemas.microsoft.com/office/drawing/2014/main" id="{280FBF77-C60F-E3F0-7137-F1C9301881E0}"/>
              </a:ext>
            </a:extLst>
          </p:cNvPr>
          <p:cNvSpPr>
            <a:spLocks noChangeArrowheads="1"/>
          </p:cNvSpPr>
          <p:nvPr/>
        </p:nvSpPr>
        <p:spPr bwMode="auto">
          <a:xfrm>
            <a:off x="5087938" y="1557338"/>
            <a:ext cx="2303462" cy="424815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fi-FI" altLang="en-US" sz="2400"/>
              <a:t>Käyttöönotto</a:t>
            </a:r>
          </a:p>
          <a:p>
            <a:pPr algn="ctr"/>
            <a:endParaRPr lang="fi-FI" altLang="en-US" sz="2400"/>
          </a:p>
          <a:p>
            <a:pPr algn="ctr"/>
            <a:r>
              <a:rPr lang="en-GB" altLang="en-US" sz="2000"/>
              <a:t>Tavoite: eteneminen hallituissa ja näkyvissä palasissa</a:t>
            </a:r>
          </a:p>
          <a:p>
            <a:pPr algn="ctr"/>
            <a:r>
              <a:rPr lang="fi-FI" altLang="en-US" sz="2400"/>
              <a:t> </a:t>
            </a:r>
            <a:endParaRPr lang="en-GB" altLang="en-US" sz="2400"/>
          </a:p>
        </p:txBody>
      </p:sp>
      <p:sp>
        <p:nvSpPr>
          <p:cNvPr id="35845" name="AutoShape 5">
            <a:extLst>
              <a:ext uri="{FF2B5EF4-FFF2-40B4-BE49-F238E27FC236}">
                <a16:creationId xmlns:a16="http://schemas.microsoft.com/office/drawing/2014/main" id="{E708A471-8CAF-1530-1C41-C4B646771E98}"/>
              </a:ext>
            </a:extLst>
          </p:cNvPr>
          <p:cNvSpPr>
            <a:spLocks noChangeArrowheads="1"/>
          </p:cNvSpPr>
          <p:nvPr/>
        </p:nvSpPr>
        <p:spPr bwMode="auto">
          <a:xfrm>
            <a:off x="7824788" y="1557338"/>
            <a:ext cx="2303462" cy="424815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fi-FI" altLang="en-US" sz="2400"/>
              <a:t>Käyttö ja ylläpito</a:t>
            </a:r>
          </a:p>
          <a:p>
            <a:pPr algn="ctr"/>
            <a:endParaRPr lang="fi-FI" altLang="en-US" sz="2400"/>
          </a:p>
          <a:p>
            <a:pPr algn="ctr"/>
            <a:r>
              <a:rPr lang="en-GB" altLang="en-US" sz="2000"/>
              <a:t>Tavoite: jatkuvan hyödyn saavuttaminen ja osoittaminen</a:t>
            </a:r>
          </a:p>
          <a:p>
            <a:pPr algn="ctr"/>
            <a:r>
              <a:rPr lang="fi-FI" altLang="en-US" sz="2400"/>
              <a:t> </a:t>
            </a:r>
            <a:endParaRPr lang="en-GB" altLang="en-US" sz="2400"/>
          </a:p>
        </p:txBody>
      </p:sp>
      <p:sp>
        <p:nvSpPr>
          <p:cNvPr id="35846" name="Oval 6">
            <a:extLst>
              <a:ext uri="{FF2B5EF4-FFF2-40B4-BE49-F238E27FC236}">
                <a16:creationId xmlns:a16="http://schemas.microsoft.com/office/drawing/2014/main" id="{3AB51ACC-B168-DABD-5884-EFE96CE4EC4D}"/>
              </a:ext>
            </a:extLst>
          </p:cNvPr>
          <p:cNvSpPr>
            <a:spLocks noChangeArrowheads="1"/>
          </p:cNvSpPr>
          <p:nvPr/>
        </p:nvSpPr>
        <p:spPr bwMode="auto">
          <a:xfrm>
            <a:off x="2638425" y="5086350"/>
            <a:ext cx="1447800" cy="609600"/>
          </a:xfrm>
          <a:prstGeom prst="ellipse">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eaLnBrk="0" hangingPunct="0"/>
            <a:r>
              <a:rPr lang="fi-FI" altLang="en-US" sz="1600" dirty="0"/>
              <a:t>vaatimukset</a:t>
            </a:r>
            <a:endParaRPr lang="en-US" altLang="en-US" sz="1600" dirty="0"/>
          </a:p>
        </p:txBody>
      </p:sp>
      <p:sp>
        <p:nvSpPr>
          <p:cNvPr id="35847" name="Oval 7">
            <a:extLst>
              <a:ext uri="{FF2B5EF4-FFF2-40B4-BE49-F238E27FC236}">
                <a16:creationId xmlns:a16="http://schemas.microsoft.com/office/drawing/2014/main" id="{A554FF8F-C930-A0F4-363F-29184E59C8D4}"/>
              </a:ext>
            </a:extLst>
          </p:cNvPr>
          <p:cNvSpPr>
            <a:spLocks noChangeArrowheads="1"/>
          </p:cNvSpPr>
          <p:nvPr/>
        </p:nvSpPr>
        <p:spPr bwMode="auto">
          <a:xfrm>
            <a:off x="5519738" y="5086350"/>
            <a:ext cx="1447800" cy="609600"/>
          </a:xfrm>
          <a:prstGeom prst="ellipse">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eaLnBrk="0" hangingPunct="0"/>
            <a:r>
              <a:rPr lang="fi-FI" altLang="en-US" sz="1600"/>
              <a:t>todellisuus</a:t>
            </a:r>
            <a:endParaRPr lang="en-US" altLang="en-US" sz="1600"/>
          </a:p>
        </p:txBody>
      </p:sp>
      <p:sp>
        <p:nvSpPr>
          <p:cNvPr id="35848" name="Oval 8">
            <a:extLst>
              <a:ext uri="{FF2B5EF4-FFF2-40B4-BE49-F238E27FC236}">
                <a16:creationId xmlns:a16="http://schemas.microsoft.com/office/drawing/2014/main" id="{EEE1CBF3-91C9-9B43-0B90-00878FCD4474}"/>
              </a:ext>
            </a:extLst>
          </p:cNvPr>
          <p:cNvSpPr>
            <a:spLocks noChangeArrowheads="1"/>
          </p:cNvSpPr>
          <p:nvPr/>
        </p:nvSpPr>
        <p:spPr bwMode="auto">
          <a:xfrm>
            <a:off x="8256588" y="5086350"/>
            <a:ext cx="1447800" cy="609600"/>
          </a:xfrm>
          <a:prstGeom prst="ellipse">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eaLnBrk="0" hangingPunct="0"/>
            <a:r>
              <a:rPr lang="fi-FI" altLang="en-US" sz="1600"/>
              <a:t>jatkuvuus</a:t>
            </a:r>
            <a:endParaRPr lang="en-US" altLang="en-US" sz="1600"/>
          </a:p>
        </p:txBody>
      </p:sp>
      <p:cxnSp>
        <p:nvCxnSpPr>
          <p:cNvPr id="35849" name="AutoShape 9">
            <a:extLst>
              <a:ext uri="{FF2B5EF4-FFF2-40B4-BE49-F238E27FC236}">
                <a16:creationId xmlns:a16="http://schemas.microsoft.com/office/drawing/2014/main" id="{4D801BB6-3CA5-F8AD-4556-9D615F0E7EDB}"/>
              </a:ext>
            </a:extLst>
          </p:cNvPr>
          <p:cNvCxnSpPr>
            <a:cxnSpLocks noChangeShapeType="1"/>
            <a:stCxn id="35843" idx="3"/>
            <a:endCxn id="35844" idx="1"/>
          </p:cNvCxnSpPr>
          <p:nvPr/>
        </p:nvCxnSpPr>
        <p:spPr bwMode="black">
          <a:xfrm>
            <a:off x="4583114" y="3681413"/>
            <a:ext cx="504825" cy="0"/>
          </a:xfrm>
          <a:prstGeom prst="straightConnector1">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0" name="AutoShape 10">
            <a:extLst>
              <a:ext uri="{FF2B5EF4-FFF2-40B4-BE49-F238E27FC236}">
                <a16:creationId xmlns:a16="http://schemas.microsoft.com/office/drawing/2014/main" id="{D79E44F9-3CDE-D01E-0C3F-0524A477ECDA}"/>
              </a:ext>
            </a:extLst>
          </p:cNvPr>
          <p:cNvCxnSpPr>
            <a:cxnSpLocks noChangeShapeType="1"/>
            <a:stCxn id="35844" idx="3"/>
            <a:endCxn id="35845" idx="1"/>
          </p:cNvCxnSpPr>
          <p:nvPr/>
        </p:nvCxnSpPr>
        <p:spPr bwMode="black">
          <a:xfrm>
            <a:off x="7391400" y="3681413"/>
            <a:ext cx="433388" cy="0"/>
          </a:xfrm>
          <a:prstGeom prst="straightConnector1">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51E50116-E648-55CA-E8CE-4263DA0BE83D}"/>
              </a:ext>
            </a:extLst>
          </p:cNvPr>
          <p:cNvSpPr>
            <a:spLocks noGrp="1"/>
          </p:cNvSpPr>
          <p:nvPr>
            <p:ph type="dt" sz="half" idx="10"/>
          </p:nvPr>
        </p:nvSpPr>
        <p:spPr/>
        <p:txBody>
          <a:bodyPr/>
          <a:lstStyle/>
          <a:p>
            <a:fld id="{2DE23750-FED0-5C40-A527-CB96DF0AB847}" type="datetime1">
              <a:rPr lang="fi-FI" altLang="en-US"/>
              <a:pPr/>
              <a:t>24.5.2024</a:t>
            </a:fld>
            <a:endParaRPr lang="en-GB" altLang="en-US"/>
          </a:p>
        </p:txBody>
      </p:sp>
      <p:sp>
        <p:nvSpPr>
          <p:cNvPr id="24578" name="Rectangle 2">
            <a:extLst>
              <a:ext uri="{FF2B5EF4-FFF2-40B4-BE49-F238E27FC236}">
                <a16:creationId xmlns:a16="http://schemas.microsoft.com/office/drawing/2014/main" id="{2F733EE3-7AA7-CAE2-55D5-55A496838DE4}"/>
              </a:ext>
            </a:extLst>
          </p:cNvPr>
          <p:cNvSpPr>
            <a:spLocks noGrp="1" noChangeArrowheads="1"/>
          </p:cNvSpPr>
          <p:nvPr>
            <p:ph type="title"/>
          </p:nvPr>
        </p:nvSpPr>
        <p:spPr/>
        <p:txBody>
          <a:bodyPr/>
          <a:lstStyle/>
          <a:p>
            <a:r>
              <a:rPr lang="fi-FI" altLang="en-US"/>
              <a:t>Yhteenveto</a:t>
            </a:r>
          </a:p>
        </p:txBody>
      </p:sp>
      <p:sp>
        <p:nvSpPr>
          <p:cNvPr id="24579" name="Rectangle 3">
            <a:extLst>
              <a:ext uri="{FF2B5EF4-FFF2-40B4-BE49-F238E27FC236}">
                <a16:creationId xmlns:a16="http://schemas.microsoft.com/office/drawing/2014/main" id="{0D155948-393E-0D93-CADD-43EFE7570C3C}"/>
              </a:ext>
            </a:extLst>
          </p:cNvPr>
          <p:cNvSpPr>
            <a:spLocks noGrp="1" noChangeArrowheads="1"/>
          </p:cNvSpPr>
          <p:nvPr>
            <p:ph type="body" idx="1"/>
          </p:nvPr>
        </p:nvSpPr>
        <p:spPr/>
        <p:txBody>
          <a:bodyPr>
            <a:normAutofit lnSpcReduction="10000"/>
          </a:bodyPr>
          <a:lstStyle/>
          <a:p>
            <a:pPr>
              <a:lnSpc>
                <a:spcPct val="90000"/>
              </a:lnSpc>
            </a:pPr>
            <a:r>
              <a:rPr lang="fi-FI" altLang="en-US"/>
              <a:t>Testauksen automatisointi ei ole vain testiautomaatiota</a:t>
            </a:r>
          </a:p>
          <a:p>
            <a:pPr lvl="1">
              <a:lnSpc>
                <a:spcPct val="90000"/>
              </a:lnSpc>
            </a:pPr>
            <a:r>
              <a:rPr lang="fi-FI" altLang="en-US"/>
              <a:t>Monesti tukitoimintoihin ja selvittelyihin kuluu oleellisesti enemmän aikaa kuin varsinaiseen testaukseen</a:t>
            </a:r>
          </a:p>
          <a:p>
            <a:pPr>
              <a:lnSpc>
                <a:spcPct val="90000"/>
              </a:lnSpc>
            </a:pPr>
            <a:r>
              <a:rPr lang="fi-FI" altLang="en-US"/>
              <a:t>Testauksen automatisoinnin valmius kannattaa arvioida ja sitä kannattaa kehittää</a:t>
            </a:r>
          </a:p>
          <a:p>
            <a:pPr lvl="1">
              <a:lnSpc>
                <a:spcPct val="90000"/>
              </a:lnSpc>
            </a:pPr>
            <a:r>
              <a:rPr lang="fi-FI" altLang="en-US"/>
              <a:t>Lähde tarpeiden ymmärtämisestä</a:t>
            </a:r>
          </a:p>
          <a:p>
            <a:pPr>
              <a:lnSpc>
                <a:spcPct val="90000"/>
              </a:lnSpc>
            </a:pPr>
            <a:r>
              <a:rPr lang="fi-FI" altLang="en-US"/>
              <a:t>Jotkin välineet on tärkeää integroida yhteen, mutta kaikkein tärkeintä on integroida välineet ihmisiin ja heidän toimintatapoihinsa.</a:t>
            </a:r>
          </a:p>
          <a:p>
            <a:pPr>
              <a:lnSpc>
                <a:spcPct val="90000"/>
              </a:lnSpc>
            </a:pPr>
            <a:r>
              <a:rPr lang="fi-FI" altLang="en-US"/>
              <a:t>Automaatiota ja testausta pitää ajatella tuotteen elinkaaren, ei yksittäisen projektin kannalta. </a:t>
            </a:r>
          </a:p>
          <a:p>
            <a:pPr lvl="1">
              <a:lnSpc>
                <a:spcPct val="90000"/>
              </a:lnSpc>
            </a:pPr>
            <a:r>
              <a:rPr lang="fi-FI" altLang="en-US"/>
              <a:t>Hyöty kuitenkin motivoitava tekijälle lyhyelläkin aikavälillä</a:t>
            </a:r>
          </a:p>
          <a:p>
            <a:pPr>
              <a:lnSpc>
                <a:spcPct val="90000"/>
              </a:lnSpc>
            </a:pPr>
            <a:endParaRPr lang="fi-FI" altLang="en-US"/>
          </a:p>
          <a:p>
            <a:pPr>
              <a:lnSpc>
                <a:spcPct val="90000"/>
              </a:lnSpc>
            </a:pPr>
            <a:endParaRPr lang="fi-FI"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72E459E-ED42-5E59-14C2-0D547A889AB1}"/>
              </a:ext>
            </a:extLst>
          </p:cNvPr>
          <p:cNvSpPr>
            <a:spLocks noGrp="1" noChangeArrowheads="1"/>
          </p:cNvSpPr>
          <p:nvPr>
            <p:ph type="title"/>
          </p:nvPr>
        </p:nvSpPr>
        <p:spPr/>
        <p:txBody>
          <a:bodyPr/>
          <a:lstStyle/>
          <a:p>
            <a:r>
              <a:rPr lang="en-GB" altLang="en-US"/>
              <a:t>Sisältö</a:t>
            </a:r>
          </a:p>
        </p:txBody>
      </p:sp>
      <p:sp>
        <p:nvSpPr>
          <p:cNvPr id="4099" name="Rectangle 3">
            <a:extLst>
              <a:ext uri="{FF2B5EF4-FFF2-40B4-BE49-F238E27FC236}">
                <a16:creationId xmlns:a16="http://schemas.microsoft.com/office/drawing/2014/main" id="{294911E8-3939-6C54-68FC-4651100FA196}"/>
              </a:ext>
            </a:extLst>
          </p:cNvPr>
          <p:cNvSpPr>
            <a:spLocks noGrp="1" noChangeArrowheads="1"/>
          </p:cNvSpPr>
          <p:nvPr>
            <p:ph idx="1"/>
          </p:nvPr>
        </p:nvSpPr>
        <p:spPr/>
        <p:txBody>
          <a:bodyPr>
            <a:normAutofit/>
          </a:bodyPr>
          <a:lstStyle/>
          <a:p>
            <a:r>
              <a:rPr lang="fi-FI" altLang="en-US" sz="3200" dirty="0"/>
              <a:t>Automaation rooli testauksessa</a:t>
            </a:r>
          </a:p>
          <a:p>
            <a:r>
              <a:rPr lang="fi-FI" altLang="en-US" sz="3200" dirty="0"/>
              <a:t>Testausautomaatio laajana käsitteenä – testauksen tukeminen vs. Testiautomaatio</a:t>
            </a:r>
          </a:p>
          <a:p>
            <a:r>
              <a:rPr lang="fi-FI" altLang="en-US" sz="3200" dirty="0"/>
              <a:t>Kannattavuuslaskelmat – kenelle automaatio todellisuudessa kannattaa?</a:t>
            </a:r>
          </a:p>
          <a:p>
            <a:r>
              <a:rPr lang="fi-FI" altLang="en-US" sz="3200" dirty="0"/>
              <a:t>Välineen valinta, käyttöönotto, käyttö ja ylläpito</a:t>
            </a:r>
          </a:p>
          <a:p>
            <a:endParaRPr lang="en-GB" altLang="en-US" sz="3200" dirty="0"/>
          </a:p>
        </p:txBody>
      </p:sp>
      <p:sp>
        <p:nvSpPr>
          <p:cNvPr id="2" name="Date Placeholder 3">
            <a:extLst>
              <a:ext uri="{FF2B5EF4-FFF2-40B4-BE49-F238E27FC236}">
                <a16:creationId xmlns:a16="http://schemas.microsoft.com/office/drawing/2014/main" id="{D8417E8B-F154-00B6-C6B4-86F3BEDCA53C}"/>
              </a:ext>
            </a:extLst>
          </p:cNvPr>
          <p:cNvSpPr>
            <a:spLocks noGrp="1"/>
          </p:cNvSpPr>
          <p:nvPr>
            <p:ph type="dt" sz="half" idx="10"/>
          </p:nvPr>
        </p:nvSpPr>
        <p:spPr/>
        <p:txBody>
          <a:bodyPr/>
          <a:lstStyle/>
          <a:p>
            <a:endParaRPr lang="en-GB"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0AC1B6B-7A46-9E0C-4728-389359D2BA44}"/>
              </a:ext>
            </a:extLst>
          </p:cNvPr>
          <p:cNvSpPr>
            <a:spLocks noGrp="1"/>
          </p:cNvSpPr>
          <p:nvPr>
            <p:ph type="dt" sz="half" idx="10"/>
          </p:nvPr>
        </p:nvSpPr>
        <p:spPr/>
        <p:txBody>
          <a:bodyPr/>
          <a:lstStyle/>
          <a:p>
            <a:fld id="{C12CDFD2-122B-D74E-9703-536850EA6683}" type="datetime1">
              <a:rPr lang="fi-FI" altLang="en-US"/>
              <a:pPr/>
              <a:t>24.5.2024</a:t>
            </a:fld>
            <a:endParaRPr lang="en-GB" altLang="en-US"/>
          </a:p>
        </p:txBody>
      </p:sp>
      <p:sp>
        <p:nvSpPr>
          <p:cNvPr id="25602" name="Rectangle 2">
            <a:extLst>
              <a:ext uri="{FF2B5EF4-FFF2-40B4-BE49-F238E27FC236}">
                <a16:creationId xmlns:a16="http://schemas.microsoft.com/office/drawing/2014/main" id="{3F5E4872-1123-B260-06D4-A4BB633CDF88}"/>
              </a:ext>
            </a:extLst>
          </p:cNvPr>
          <p:cNvSpPr>
            <a:spLocks noGrp="1" noChangeArrowheads="1"/>
          </p:cNvSpPr>
          <p:nvPr>
            <p:ph type="title"/>
          </p:nvPr>
        </p:nvSpPr>
        <p:spPr/>
        <p:txBody>
          <a:bodyPr/>
          <a:lstStyle/>
          <a:p>
            <a:r>
              <a:rPr lang="fi-FI" altLang="en-US" dirty="0"/>
              <a:t>Lisätietoja automaatiosta</a:t>
            </a:r>
            <a:endParaRPr lang="en-US" altLang="en-US" dirty="0"/>
          </a:p>
        </p:txBody>
      </p:sp>
      <p:sp>
        <p:nvSpPr>
          <p:cNvPr id="25603" name="Rectangle 3">
            <a:extLst>
              <a:ext uri="{FF2B5EF4-FFF2-40B4-BE49-F238E27FC236}">
                <a16:creationId xmlns:a16="http://schemas.microsoft.com/office/drawing/2014/main" id="{542CA353-B3FA-AC4C-A675-5103B047865B}"/>
              </a:ext>
            </a:extLst>
          </p:cNvPr>
          <p:cNvSpPr>
            <a:spLocks noGrp="1" noChangeArrowheads="1"/>
          </p:cNvSpPr>
          <p:nvPr>
            <p:ph type="body" idx="1"/>
          </p:nvPr>
        </p:nvSpPr>
        <p:spPr/>
        <p:txBody>
          <a:bodyPr>
            <a:normAutofit/>
          </a:bodyPr>
          <a:lstStyle/>
          <a:p>
            <a:r>
              <a:rPr lang="fi-FI" altLang="en-US" dirty="0"/>
              <a:t>Näiden ihmisten osalta olen lukenut hyviä automatisointiartikkeleita, -kirjoja ja –neuvoja:</a:t>
            </a:r>
            <a:endParaRPr lang="en-US" altLang="en-US" dirty="0"/>
          </a:p>
          <a:p>
            <a:pPr lvl="1"/>
            <a:r>
              <a:rPr lang="en-US" altLang="en-US" dirty="0"/>
              <a:t>Hans </a:t>
            </a:r>
            <a:r>
              <a:rPr lang="en-US" altLang="en-US" dirty="0" err="1"/>
              <a:t>Buwalda</a:t>
            </a:r>
            <a:endParaRPr lang="en-US" altLang="en-US" b="1" dirty="0"/>
          </a:p>
          <a:p>
            <a:pPr lvl="1"/>
            <a:r>
              <a:rPr lang="en-US" altLang="en-US" dirty="0"/>
              <a:t>Danny Faught</a:t>
            </a:r>
          </a:p>
          <a:p>
            <a:pPr lvl="1"/>
            <a:r>
              <a:rPr lang="en-US" altLang="en-US" dirty="0"/>
              <a:t>Mark </a:t>
            </a:r>
            <a:r>
              <a:rPr lang="en-US" altLang="en-US" dirty="0" err="1"/>
              <a:t>Fewster</a:t>
            </a:r>
            <a:endParaRPr lang="en-US" altLang="en-US" dirty="0"/>
          </a:p>
          <a:p>
            <a:pPr lvl="1"/>
            <a:r>
              <a:rPr lang="fi-FI" altLang="en-US" dirty="0"/>
              <a:t>Elisabeth </a:t>
            </a:r>
            <a:r>
              <a:rPr lang="fi-FI" altLang="en-US" dirty="0" err="1"/>
              <a:t>Hendrickson</a:t>
            </a:r>
            <a:endParaRPr lang="fi-FI" altLang="en-US" dirty="0"/>
          </a:p>
          <a:p>
            <a:pPr lvl="1"/>
            <a:r>
              <a:rPr lang="fi-FI" altLang="en-US" dirty="0" err="1"/>
              <a:t>Cem</a:t>
            </a:r>
            <a:r>
              <a:rPr lang="fi-FI" altLang="en-US" dirty="0"/>
              <a:t> </a:t>
            </a:r>
            <a:r>
              <a:rPr lang="fi-FI" altLang="en-US" dirty="0" err="1"/>
              <a:t>Kaner</a:t>
            </a:r>
            <a:endParaRPr lang="fi-FI" altLang="en-US" dirty="0"/>
          </a:p>
          <a:p>
            <a:pPr lvl="1"/>
            <a:r>
              <a:rPr lang="fi-FI" altLang="en-US" dirty="0"/>
              <a:t>Brian </a:t>
            </a:r>
            <a:r>
              <a:rPr lang="fi-FI" altLang="en-US" dirty="0" err="1"/>
              <a:t>Marick</a:t>
            </a:r>
            <a:endParaRPr lang="fi-FI" altLang="en-US" dirty="0"/>
          </a:p>
          <a:p>
            <a:pPr lvl="1"/>
            <a:r>
              <a:rPr lang="en-US" altLang="en-US" dirty="0"/>
              <a:t>Bret Pettichord</a:t>
            </a:r>
            <a:endParaRPr lang="en-US" altLang="en-US" b="1" dirty="0"/>
          </a:p>
          <a:p>
            <a:pPr lvl="1"/>
            <a:r>
              <a:rPr lang="en-US" altLang="en-US" dirty="0"/>
              <a:t>Harry Robinson</a:t>
            </a:r>
          </a:p>
          <a:p>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7D3C1FC3-93F2-B17A-D5EC-4430BDB7F48A}"/>
              </a:ext>
            </a:extLst>
          </p:cNvPr>
          <p:cNvSpPr>
            <a:spLocks noGrp="1"/>
          </p:cNvSpPr>
          <p:nvPr>
            <p:ph type="dt" sz="half" idx="10"/>
          </p:nvPr>
        </p:nvSpPr>
        <p:spPr/>
        <p:txBody>
          <a:bodyPr/>
          <a:lstStyle/>
          <a:p>
            <a:fld id="{E4C1C8D1-C965-9D4A-8178-BA158E9AEC8E}" type="datetime1">
              <a:rPr lang="fi-FI" altLang="en-US"/>
              <a:pPr/>
              <a:t>24.5.2024</a:t>
            </a:fld>
            <a:endParaRPr lang="en-GB" altLang="en-US"/>
          </a:p>
        </p:txBody>
      </p:sp>
      <p:sp>
        <p:nvSpPr>
          <p:cNvPr id="18434" name="Rectangle 2">
            <a:extLst>
              <a:ext uri="{FF2B5EF4-FFF2-40B4-BE49-F238E27FC236}">
                <a16:creationId xmlns:a16="http://schemas.microsoft.com/office/drawing/2014/main" id="{597819F0-E5B2-B177-098B-953B94EE754B}"/>
              </a:ext>
            </a:extLst>
          </p:cNvPr>
          <p:cNvSpPr>
            <a:spLocks noGrp="1" noChangeArrowheads="1"/>
          </p:cNvSpPr>
          <p:nvPr>
            <p:ph type="title"/>
          </p:nvPr>
        </p:nvSpPr>
        <p:spPr/>
        <p:txBody>
          <a:bodyPr/>
          <a:lstStyle/>
          <a:p>
            <a:r>
              <a:rPr lang="fi-FI" altLang="en-US"/>
              <a:t>Osallistujien taustasta</a:t>
            </a:r>
          </a:p>
        </p:txBody>
      </p:sp>
      <p:sp>
        <p:nvSpPr>
          <p:cNvPr id="18435" name="Rectangle 3">
            <a:extLst>
              <a:ext uri="{FF2B5EF4-FFF2-40B4-BE49-F238E27FC236}">
                <a16:creationId xmlns:a16="http://schemas.microsoft.com/office/drawing/2014/main" id="{53481EEF-D074-4AED-E485-D2A1A91FEC01}"/>
              </a:ext>
            </a:extLst>
          </p:cNvPr>
          <p:cNvSpPr>
            <a:spLocks noGrp="1" noChangeArrowheads="1"/>
          </p:cNvSpPr>
          <p:nvPr>
            <p:ph type="body" idx="1"/>
          </p:nvPr>
        </p:nvSpPr>
        <p:spPr/>
        <p:txBody>
          <a:bodyPr>
            <a:normAutofit/>
          </a:bodyPr>
          <a:lstStyle/>
          <a:p>
            <a:r>
              <a:rPr lang="fi-FI" altLang="en-US" sz="3200" dirty="0"/>
              <a:t>Kuinka monella on kokemuksia testausvälineistä?</a:t>
            </a:r>
          </a:p>
          <a:p>
            <a:endParaRPr lang="fi-FI" altLang="en-US" sz="3200" dirty="0"/>
          </a:p>
          <a:p>
            <a:r>
              <a:rPr lang="fi-FI" altLang="en-US" sz="3200" dirty="0"/>
              <a:t>Kuinka monella on kokemuksia testiautomaatiosta?</a:t>
            </a:r>
          </a:p>
          <a:p>
            <a:endParaRPr lang="fi-FI" altLang="en-US" sz="3200" dirty="0"/>
          </a:p>
          <a:p>
            <a:r>
              <a:rPr lang="fi-FI" altLang="en-US" sz="3200" dirty="0"/>
              <a:t>Kuinka moni uskoo että testaus automatisoituu tulevaisuudessa?</a:t>
            </a:r>
          </a:p>
          <a:p>
            <a:pPr lvl="1"/>
            <a:r>
              <a:rPr lang="fi-FI" altLang="en-US" sz="2800" dirty="0"/>
              <a:t>Merkittävässä määrin?</a:t>
            </a:r>
          </a:p>
          <a:p>
            <a:pPr lvl="1"/>
            <a:r>
              <a:rPr lang="fi-FI" altLang="en-US" sz="2800" dirty="0"/>
              <a:t>Jonkin verran?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5">
            <a:extLst>
              <a:ext uri="{FF2B5EF4-FFF2-40B4-BE49-F238E27FC236}">
                <a16:creationId xmlns:a16="http://schemas.microsoft.com/office/drawing/2014/main" id="{510E2DA9-273B-1253-4598-5D2BF9A9365C}"/>
              </a:ext>
            </a:extLst>
          </p:cNvPr>
          <p:cNvSpPr>
            <a:spLocks noGrp="1" noChangeArrowheads="1"/>
          </p:cNvSpPr>
          <p:nvPr>
            <p:ph type="title"/>
          </p:nvPr>
        </p:nvSpPr>
        <p:spPr/>
        <p:txBody>
          <a:bodyPr/>
          <a:lstStyle/>
          <a:p>
            <a:r>
              <a:rPr lang="fi-FI" altLang="en-US"/>
              <a:t>Vääriä oletuksia testiautomaatioon liittyen </a:t>
            </a:r>
          </a:p>
        </p:txBody>
      </p:sp>
      <p:sp>
        <p:nvSpPr>
          <p:cNvPr id="27654" name="Rectangle 6">
            <a:extLst>
              <a:ext uri="{FF2B5EF4-FFF2-40B4-BE49-F238E27FC236}">
                <a16:creationId xmlns:a16="http://schemas.microsoft.com/office/drawing/2014/main" id="{2F679CBB-8F73-EAE3-BA63-AE20B1609B2C}"/>
              </a:ext>
            </a:extLst>
          </p:cNvPr>
          <p:cNvSpPr>
            <a:spLocks noGrp="1" noChangeArrowheads="1"/>
          </p:cNvSpPr>
          <p:nvPr>
            <p:ph type="body" sz="half" idx="1"/>
          </p:nvPr>
        </p:nvSpPr>
        <p:spPr/>
        <p:txBody>
          <a:bodyPr/>
          <a:lstStyle/>
          <a:p>
            <a:pPr marL="457200" indent="-457200">
              <a:buFont typeface="Times" charset="0"/>
              <a:buAutoNum type="arabicPeriod"/>
            </a:pPr>
            <a:r>
              <a:rPr lang="fi-FI" altLang="en-US" sz="2400"/>
              <a:t>Testaus on ”sarja toimintoja” </a:t>
            </a:r>
          </a:p>
          <a:p>
            <a:pPr marL="457200" indent="-457200">
              <a:buFont typeface="Times" charset="0"/>
              <a:buAutoNum type="arabicPeriod"/>
            </a:pPr>
            <a:r>
              <a:rPr lang="fi-FI" altLang="en-US" sz="2400"/>
              <a:t>Testaus tarkoittaa samojen asioiden toistamista kerta toisensa jälkeen </a:t>
            </a:r>
          </a:p>
          <a:p>
            <a:pPr marL="457200" indent="-457200">
              <a:buFont typeface="Times" charset="0"/>
              <a:buAutoNum type="arabicPeriod"/>
            </a:pPr>
            <a:r>
              <a:rPr lang="fi-FI" altLang="en-US" sz="2400"/>
              <a:t>Voimme automatisoida testauksen toiminnot </a:t>
            </a:r>
          </a:p>
          <a:p>
            <a:pPr marL="457200" indent="-457200">
              <a:buFont typeface="Times" charset="0"/>
              <a:buAutoNum type="arabicPeriod"/>
            </a:pPr>
            <a:r>
              <a:rPr lang="fi-FI" altLang="en-US" sz="2400"/>
              <a:t>Automatisoitu testi on nopeampi koska se ei tarvitse ihmisen puuttumista asiaan </a:t>
            </a:r>
          </a:p>
        </p:txBody>
      </p:sp>
      <p:sp>
        <p:nvSpPr>
          <p:cNvPr id="27655" name="Rectangle 7">
            <a:extLst>
              <a:ext uri="{FF2B5EF4-FFF2-40B4-BE49-F238E27FC236}">
                <a16:creationId xmlns:a16="http://schemas.microsoft.com/office/drawing/2014/main" id="{DDB3B75C-3195-5AF0-AC5B-592F188A72EA}"/>
              </a:ext>
            </a:extLst>
          </p:cNvPr>
          <p:cNvSpPr>
            <a:spLocks noGrp="1" noChangeArrowheads="1"/>
          </p:cNvSpPr>
          <p:nvPr>
            <p:ph type="body" sz="half" idx="2"/>
          </p:nvPr>
        </p:nvSpPr>
        <p:spPr/>
        <p:txBody>
          <a:bodyPr/>
          <a:lstStyle/>
          <a:p>
            <a:pPr marL="457200" indent="-457200">
              <a:lnSpc>
                <a:spcPct val="80000"/>
              </a:lnSpc>
              <a:buFont typeface="Times" charset="0"/>
              <a:buAutoNum type="arabicPeriod" startAt="5"/>
            </a:pPr>
            <a:r>
              <a:rPr lang="fi-FI" altLang="en-US" sz="2400"/>
              <a:t>Automaatio vähentää ihmisten tekemiä virheitä </a:t>
            </a:r>
          </a:p>
          <a:p>
            <a:pPr marL="457200" indent="-457200">
              <a:lnSpc>
                <a:spcPct val="80000"/>
              </a:lnSpc>
              <a:buFont typeface="Times" charset="0"/>
              <a:buAutoNum type="arabicPeriod" startAt="5"/>
            </a:pPr>
            <a:r>
              <a:rPr lang="fi-FI" altLang="en-US" sz="2400"/>
              <a:t>Käsin tehtävän ja automatisoidun testauksen kuluja ja hyötyjä voidaan järkevästi verrata </a:t>
            </a:r>
          </a:p>
          <a:p>
            <a:pPr marL="457200" indent="-457200">
              <a:lnSpc>
                <a:spcPct val="80000"/>
              </a:lnSpc>
              <a:buFont typeface="Times" charset="0"/>
              <a:buAutoNum type="arabicPeriod" startAt="5"/>
            </a:pPr>
            <a:r>
              <a:rPr lang="fi-FI" altLang="en-US" sz="2400"/>
              <a:t>Automaatio johtaa merkittäviin resurssikustannus-säästöihin </a:t>
            </a:r>
          </a:p>
          <a:p>
            <a:pPr marL="457200" indent="-457200">
              <a:lnSpc>
                <a:spcPct val="80000"/>
              </a:lnSpc>
              <a:buFont typeface="Times" charset="0"/>
              <a:buAutoNum type="arabicPeriod" startAt="5"/>
            </a:pPr>
            <a:r>
              <a:rPr lang="fi-FI" altLang="en-US" sz="2400"/>
              <a:t>Automaatio ei vaikuta heikentävästi testausprojektiin </a:t>
            </a:r>
          </a:p>
        </p:txBody>
      </p:sp>
      <p:sp>
        <p:nvSpPr>
          <p:cNvPr id="27656" name="Rectangle 8">
            <a:extLst>
              <a:ext uri="{FF2B5EF4-FFF2-40B4-BE49-F238E27FC236}">
                <a16:creationId xmlns:a16="http://schemas.microsoft.com/office/drawing/2014/main" id="{99E2C4B6-190E-D006-0664-F4B4B08CA9DD}"/>
              </a:ext>
            </a:extLst>
          </p:cNvPr>
          <p:cNvSpPr>
            <a:spLocks noChangeArrowheads="1"/>
          </p:cNvSpPr>
          <p:nvPr/>
        </p:nvSpPr>
        <p:spPr bwMode="black">
          <a:xfrm>
            <a:off x="1600200" y="6248401"/>
            <a:ext cx="4572000" cy="231923"/>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pPr>
              <a:spcBef>
                <a:spcPct val="0"/>
              </a:spcBef>
            </a:pPr>
            <a:r>
              <a:rPr lang="en-GB" altLang="en-US" sz="1200">
                <a:cs typeface="Arial" panose="020B0604020202020204" pitchFamily="34" charset="0"/>
              </a:rPr>
              <a:t>Lähde: mukaillen James Bach, Test Automation Snake Oil</a:t>
            </a:r>
            <a:r>
              <a:rPr lang="en-GB" altLang="en-US" sz="1200"/>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567252F-21B5-F3B8-4419-69BCE559215E}"/>
              </a:ext>
            </a:extLst>
          </p:cNvPr>
          <p:cNvSpPr>
            <a:spLocks noGrp="1"/>
          </p:cNvSpPr>
          <p:nvPr>
            <p:ph type="dt" sz="half" idx="10"/>
          </p:nvPr>
        </p:nvSpPr>
        <p:spPr/>
        <p:txBody>
          <a:bodyPr/>
          <a:lstStyle/>
          <a:p>
            <a:fld id="{D286C0E4-7E8D-DA41-8961-35DAC9F133B0}" type="datetime1">
              <a:rPr lang="fi-FI" altLang="en-US"/>
              <a:pPr/>
              <a:t>24.5.2024</a:t>
            </a:fld>
            <a:endParaRPr lang="en-GB" altLang="en-US"/>
          </a:p>
        </p:txBody>
      </p:sp>
      <p:sp>
        <p:nvSpPr>
          <p:cNvPr id="23554" name="Rectangle 2">
            <a:extLst>
              <a:ext uri="{FF2B5EF4-FFF2-40B4-BE49-F238E27FC236}">
                <a16:creationId xmlns:a16="http://schemas.microsoft.com/office/drawing/2014/main" id="{CAC237CB-032E-5C15-09C3-8C0A1BC3ED31}"/>
              </a:ext>
            </a:extLst>
          </p:cNvPr>
          <p:cNvSpPr>
            <a:spLocks noGrp="1" noChangeArrowheads="1"/>
          </p:cNvSpPr>
          <p:nvPr>
            <p:ph type="title"/>
          </p:nvPr>
        </p:nvSpPr>
        <p:spPr/>
        <p:txBody>
          <a:bodyPr/>
          <a:lstStyle/>
          <a:p>
            <a:r>
              <a:rPr lang="fi-FI" altLang="en-US"/>
              <a:t>Automatisoituuko testaus tulevaisuudessa?</a:t>
            </a:r>
          </a:p>
        </p:txBody>
      </p:sp>
      <p:sp>
        <p:nvSpPr>
          <p:cNvPr id="23555" name="Rectangle 3">
            <a:extLst>
              <a:ext uri="{FF2B5EF4-FFF2-40B4-BE49-F238E27FC236}">
                <a16:creationId xmlns:a16="http://schemas.microsoft.com/office/drawing/2014/main" id="{4B3B4866-9490-8670-0004-3DE9BD6E332A}"/>
              </a:ext>
            </a:extLst>
          </p:cNvPr>
          <p:cNvSpPr>
            <a:spLocks noGrp="1" noChangeArrowheads="1"/>
          </p:cNvSpPr>
          <p:nvPr>
            <p:ph type="body" idx="1"/>
          </p:nvPr>
        </p:nvSpPr>
        <p:spPr/>
        <p:txBody>
          <a:bodyPr/>
          <a:lstStyle/>
          <a:p>
            <a:r>
              <a:rPr lang="fi-FI" altLang="en-US"/>
              <a:t>Automaatiolla on osansa testauksessa – erityisesti kun mielletään automaatio laajana käsitteenä</a:t>
            </a:r>
          </a:p>
          <a:p>
            <a:r>
              <a:rPr lang="fi-FI" altLang="en-US"/>
              <a:t>Vain jos se on hyödyllistä</a:t>
            </a:r>
          </a:p>
          <a:p>
            <a:pPr lvl="1"/>
            <a:r>
              <a:rPr lang="fi-FI" altLang="en-US"/>
              <a:t>Markkinointipuheenvuoroista todelliseen substanssiin</a:t>
            </a:r>
          </a:p>
          <a:p>
            <a:pPr lvl="1"/>
            <a:r>
              <a:rPr lang="fi-FI" altLang="en-US"/>
              <a:t>Hyötyjä jatkuvasti, ei vain pitkällä aikavälillä</a:t>
            </a:r>
          </a:p>
          <a:p>
            <a:r>
              <a:rPr lang="fi-FI" altLang="en-US"/>
              <a:t>Automaatio on osa hyvää moniulotteista testausstrategiaa</a:t>
            </a:r>
          </a:p>
          <a:p>
            <a:r>
              <a:rPr lang="fi-FI" altLang="en-US"/>
              <a:t>Käsin testaaminen ja automatisoitu testaaminen ovat hyvin erilaisia prosesseja eivätkä kaksi tapaa suorittaa sama prosessi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54A1FDB-1A62-5CEC-EE55-7D9566B024F9}"/>
              </a:ext>
            </a:extLst>
          </p:cNvPr>
          <p:cNvSpPr>
            <a:spLocks noGrp="1"/>
          </p:cNvSpPr>
          <p:nvPr>
            <p:ph type="dt" sz="half" idx="10"/>
          </p:nvPr>
        </p:nvSpPr>
        <p:spPr/>
        <p:txBody>
          <a:bodyPr/>
          <a:lstStyle/>
          <a:p>
            <a:fld id="{9D82ABDA-D536-404E-B73F-1768CA7737EF}" type="datetime1">
              <a:rPr lang="fi-FI" altLang="en-US"/>
              <a:pPr/>
              <a:t>24.5.2024</a:t>
            </a:fld>
            <a:endParaRPr lang="en-GB" altLang="en-US"/>
          </a:p>
        </p:txBody>
      </p:sp>
      <p:sp>
        <p:nvSpPr>
          <p:cNvPr id="26626" name="Rectangle 2">
            <a:extLst>
              <a:ext uri="{FF2B5EF4-FFF2-40B4-BE49-F238E27FC236}">
                <a16:creationId xmlns:a16="http://schemas.microsoft.com/office/drawing/2014/main" id="{2D906A59-A2B2-8EDA-FDFE-56232602FB15}"/>
              </a:ext>
            </a:extLst>
          </p:cNvPr>
          <p:cNvSpPr>
            <a:spLocks noGrp="1" noChangeArrowheads="1"/>
          </p:cNvSpPr>
          <p:nvPr>
            <p:ph type="title"/>
          </p:nvPr>
        </p:nvSpPr>
        <p:spPr/>
        <p:txBody>
          <a:bodyPr/>
          <a:lstStyle/>
          <a:p>
            <a:r>
              <a:rPr lang="fi-FI" altLang="en-US"/>
              <a:t>Testausvälineiden ryhmittely</a:t>
            </a:r>
            <a:endParaRPr lang="en-US" altLang="en-US"/>
          </a:p>
        </p:txBody>
      </p:sp>
      <p:sp>
        <p:nvSpPr>
          <p:cNvPr id="26627" name="Rectangle 3">
            <a:extLst>
              <a:ext uri="{FF2B5EF4-FFF2-40B4-BE49-F238E27FC236}">
                <a16:creationId xmlns:a16="http://schemas.microsoft.com/office/drawing/2014/main" id="{ABFA2558-186C-2F90-CB21-928CFCC298E8}"/>
              </a:ext>
            </a:extLst>
          </p:cNvPr>
          <p:cNvSpPr>
            <a:spLocks noGrp="1" noChangeArrowheads="1"/>
          </p:cNvSpPr>
          <p:nvPr>
            <p:ph type="body" idx="1"/>
          </p:nvPr>
        </p:nvSpPr>
        <p:spPr/>
        <p:txBody>
          <a:bodyPr/>
          <a:lstStyle/>
          <a:p>
            <a:r>
              <a:rPr lang="fi-FI" altLang="en-US"/>
              <a:t>Käyttökohdepohjainen</a:t>
            </a:r>
          </a:p>
          <a:p>
            <a:pPr lvl="1"/>
            <a:r>
              <a:rPr lang="fi-FI" altLang="en-US"/>
              <a:t>Perustana käyttökohde – korkean tason vaatimusluokkia välineille</a:t>
            </a:r>
          </a:p>
          <a:p>
            <a:pPr lvl="1"/>
            <a:r>
              <a:rPr lang="fi-FI" altLang="en-US"/>
              <a:t>Todellinen väline yhdistelee tyypillisesti useita käyttökohteita oletustavoitteisiin sopivalla sekoituksella</a:t>
            </a:r>
          </a:p>
          <a:p>
            <a:r>
              <a:rPr lang="fi-FI" altLang="en-US"/>
              <a:t>Kaksi perustyyppiä</a:t>
            </a:r>
          </a:p>
          <a:p>
            <a:pPr lvl="1"/>
            <a:r>
              <a:rPr lang="fi-FI" altLang="en-US"/>
              <a:t>Testauksen tukemisen välineet (prosessiautomaatio)</a:t>
            </a:r>
          </a:p>
          <a:p>
            <a:pPr lvl="2"/>
            <a:r>
              <a:rPr lang="fi-FI" altLang="en-US"/>
              <a:t>Välineet, joiden käyttö voi tukea sekä käsin suoritettavia että automatisoituja testejä ja joiden käyttöön ei liity oletusta käsin testaamiselta välttymisestä. </a:t>
            </a:r>
          </a:p>
          <a:p>
            <a:pPr lvl="1"/>
            <a:r>
              <a:rPr lang="fi-FI" altLang="en-US"/>
              <a:t>Testiautomaatiovälineet (suoritusautomaatio)</a:t>
            </a:r>
          </a:p>
          <a:p>
            <a:pPr lvl="2"/>
            <a:r>
              <a:rPr lang="fi-FI" altLang="en-US"/>
              <a:t>Välineet, joilla suoritetaan testausta tietokoneavusteisesti ja joiden käyttöön liittyy oletus käsin testaamiselta välttymisestä. </a:t>
            </a:r>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50960149-00F2-F276-AE6B-2B973DFDD7B3}"/>
              </a:ext>
            </a:extLst>
          </p:cNvPr>
          <p:cNvGrpSpPr>
            <a:grpSpLocks/>
          </p:cNvGrpSpPr>
          <p:nvPr/>
        </p:nvGrpSpPr>
        <p:grpSpPr bwMode="auto">
          <a:xfrm>
            <a:off x="2208213" y="522288"/>
            <a:ext cx="8305800" cy="5715000"/>
            <a:chOff x="384" y="672"/>
            <a:chExt cx="5232" cy="3600"/>
          </a:xfrm>
        </p:grpSpPr>
        <p:sp>
          <p:nvSpPr>
            <p:cNvPr id="28675" name="Rectangle 3">
              <a:extLst>
                <a:ext uri="{FF2B5EF4-FFF2-40B4-BE49-F238E27FC236}">
                  <a16:creationId xmlns:a16="http://schemas.microsoft.com/office/drawing/2014/main" id="{60C6A5FF-A02F-2CBB-0614-BA6047D02A8C}"/>
                </a:ext>
              </a:extLst>
            </p:cNvPr>
            <p:cNvSpPr>
              <a:spLocks noChangeArrowheads="1"/>
            </p:cNvSpPr>
            <p:nvPr/>
          </p:nvSpPr>
          <p:spPr bwMode="black">
            <a:xfrm>
              <a:off x="384" y="672"/>
              <a:ext cx="2448" cy="3600"/>
            </a:xfrm>
            <a:prstGeom prst="rect">
              <a:avLst/>
            </a:prstGeom>
            <a:gradFill rotWithShape="1">
              <a:gsLst>
                <a:gs pos="0">
                  <a:schemeClr val="bg1"/>
                </a:gs>
                <a:gs pos="100000">
                  <a:schemeClr val="folHlink"/>
                </a:gs>
              </a:gsLst>
              <a:lin ang="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90000" bIns="46800"/>
            <a:lstStyle/>
            <a:p>
              <a:pPr algn="l"/>
              <a:r>
                <a:rPr lang="fi-FI" altLang="en-US" sz="2000">
                  <a:latin typeface="Trebuchet MS" panose="020B0703020202090204" pitchFamily="34" charset="0"/>
                </a:rPr>
                <a:t>Testauksen tukemisen välineet</a:t>
              </a:r>
              <a:endParaRPr lang="en-US" altLang="en-US" sz="2000">
                <a:latin typeface="Trebuchet MS" panose="020B0703020202090204" pitchFamily="34" charset="0"/>
              </a:endParaRPr>
            </a:p>
          </p:txBody>
        </p:sp>
        <p:sp>
          <p:nvSpPr>
            <p:cNvPr id="28676" name="Rectangle 4">
              <a:extLst>
                <a:ext uri="{FF2B5EF4-FFF2-40B4-BE49-F238E27FC236}">
                  <a16:creationId xmlns:a16="http://schemas.microsoft.com/office/drawing/2014/main" id="{9EEC731B-29D1-9FF5-1DAA-5C3796B2C097}"/>
                </a:ext>
              </a:extLst>
            </p:cNvPr>
            <p:cNvSpPr>
              <a:spLocks noChangeArrowheads="1"/>
            </p:cNvSpPr>
            <p:nvPr/>
          </p:nvSpPr>
          <p:spPr bwMode="black">
            <a:xfrm>
              <a:off x="3168" y="672"/>
              <a:ext cx="2448" cy="3600"/>
            </a:xfrm>
            <a:prstGeom prst="rect">
              <a:avLst/>
            </a:prstGeom>
            <a:gradFill rotWithShape="1">
              <a:gsLst>
                <a:gs pos="0">
                  <a:schemeClr val="folHlink"/>
                </a:gs>
                <a:gs pos="100000">
                  <a:schemeClr val="bg1"/>
                </a:gs>
              </a:gsLst>
              <a:lin ang="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90000" bIns="46800"/>
            <a:lstStyle/>
            <a:p>
              <a:pPr algn="l"/>
              <a:r>
                <a:rPr lang="fi-FI" altLang="en-US" sz="2000">
                  <a:latin typeface="Trebuchet MS" panose="020B0703020202090204" pitchFamily="34" charset="0"/>
                </a:rPr>
                <a:t>Testiautomaatiovälineet</a:t>
              </a:r>
              <a:endParaRPr lang="en-US" altLang="en-US" sz="2000">
                <a:latin typeface="Trebuchet MS" panose="020B0703020202090204" pitchFamily="34" charset="0"/>
              </a:endParaRPr>
            </a:p>
          </p:txBody>
        </p:sp>
      </p:grpSp>
      <p:sp>
        <p:nvSpPr>
          <p:cNvPr id="28677" name="Rectangle 5">
            <a:extLst>
              <a:ext uri="{FF2B5EF4-FFF2-40B4-BE49-F238E27FC236}">
                <a16:creationId xmlns:a16="http://schemas.microsoft.com/office/drawing/2014/main" id="{789CD737-CE8A-803A-47F7-030776499B3C}"/>
              </a:ext>
            </a:extLst>
          </p:cNvPr>
          <p:cNvSpPr>
            <a:spLocks noGrp="1" noChangeArrowheads="1"/>
          </p:cNvSpPr>
          <p:nvPr>
            <p:ph type="title"/>
          </p:nvPr>
        </p:nvSpPr>
        <p:spPr>
          <a:xfrm rot="16200000">
            <a:off x="-1021555" y="3078957"/>
            <a:ext cx="5643562" cy="384175"/>
          </a:xfrm>
        </p:spPr>
        <p:txBody>
          <a:bodyPr>
            <a:normAutofit fontScale="90000"/>
          </a:bodyPr>
          <a:lstStyle/>
          <a:p>
            <a:r>
              <a:rPr lang="fi-FI" altLang="en-US"/>
              <a:t>Testauksen välinetuki</a:t>
            </a:r>
            <a:endParaRPr lang="en-US" altLang="en-US"/>
          </a:p>
        </p:txBody>
      </p:sp>
      <p:grpSp>
        <p:nvGrpSpPr>
          <p:cNvPr id="28678" name="Group 6">
            <a:extLst>
              <a:ext uri="{FF2B5EF4-FFF2-40B4-BE49-F238E27FC236}">
                <a16:creationId xmlns:a16="http://schemas.microsoft.com/office/drawing/2014/main" id="{F30F69E9-B274-17B5-ED38-40A485825ACE}"/>
              </a:ext>
            </a:extLst>
          </p:cNvPr>
          <p:cNvGrpSpPr>
            <a:grpSpLocks/>
          </p:cNvGrpSpPr>
          <p:nvPr/>
        </p:nvGrpSpPr>
        <p:grpSpPr bwMode="auto">
          <a:xfrm>
            <a:off x="4475163" y="903288"/>
            <a:ext cx="1562100" cy="5334000"/>
            <a:chOff x="1812" y="912"/>
            <a:chExt cx="984" cy="3360"/>
          </a:xfrm>
        </p:grpSpPr>
        <p:sp>
          <p:nvSpPr>
            <p:cNvPr id="28679" name="Oval 7">
              <a:extLst>
                <a:ext uri="{FF2B5EF4-FFF2-40B4-BE49-F238E27FC236}">
                  <a16:creationId xmlns:a16="http://schemas.microsoft.com/office/drawing/2014/main" id="{FAE05CDE-C902-A62F-ECEB-D98E6A4E9391}"/>
                </a:ext>
              </a:extLst>
            </p:cNvPr>
            <p:cNvSpPr>
              <a:spLocks noChangeArrowheads="1"/>
            </p:cNvSpPr>
            <p:nvPr/>
          </p:nvSpPr>
          <p:spPr bwMode="black">
            <a:xfrm>
              <a:off x="1812" y="3360"/>
              <a:ext cx="972" cy="912"/>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lIns="0" tIns="0" rIns="90000" bIns="46800" anchor="ctr"/>
            <a:lstStyle/>
            <a:p>
              <a:pPr algn="ctr"/>
              <a:r>
                <a:rPr lang="fi-FI" altLang="en-US" sz="1400" dirty="0" err="1">
                  <a:latin typeface="Trebuchet MS" panose="020B0703020202090204" pitchFamily="34" charset="0"/>
                </a:rPr>
                <a:t>Testisuori-tuksen</a:t>
              </a:r>
              <a:r>
                <a:rPr lang="fi-FI" altLang="en-US" sz="1400" dirty="0">
                  <a:latin typeface="Trebuchet MS" panose="020B0703020202090204" pitchFamily="34" charset="0"/>
                </a:rPr>
                <a:t> seuranta ja hallinta</a:t>
              </a:r>
              <a:endParaRPr lang="en-US" altLang="en-US" sz="1400" dirty="0">
                <a:latin typeface="Trebuchet MS" panose="020B0703020202090204" pitchFamily="34" charset="0"/>
              </a:endParaRPr>
            </a:p>
          </p:txBody>
        </p:sp>
        <p:sp>
          <p:nvSpPr>
            <p:cNvPr id="28680" name="Oval 8">
              <a:extLst>
                <a:ext uri="{FF2B5EF4-FFF2-40B4-BE49-F238E27FC236}">
                  <a16:creationId xmlns:a16="http://schemas.microsoft.com/office/drawing/2014/main" id="{5C176D20-17A3-D58F-26C6-1495DD19145A}"/>
                </a:ext>
              </a:extLst>
            </p:cNvPr>
            <p:cNvSpPr>
              <a:spLocks noChangeArrowheads="1"/>
            </p:cNvSpPr>
            <p:nvPr/>
          </p:nvSpPr>
          <p:spPr bwMode="black">
            <a:xfrm>
              <a:off x="1812" y="2544"/>
              <a:ext cx="972" cy="91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r>
                <a:rPr lang="fi-FI" altLang="en-US" sz="1400" dirty="0" err="1">
                  <a:latin typeface="Trebuchet MS" panose="020B0703020202090204" pitchFamily="34" charset="0"/>
                </a:rPr>
                <a:t>Testiympä-ristöt</a:t>
              </a:r>
              <a:endParaRPr lang="en-US" altLang="en-US" sz="1400" dirty="0">
                <a:latin typeface="Trebuchet MS" panose="020B0703020202090204" pitchFamily="34" charset="0"/>
              </a:endParaRPr>
            </a:p>
          </p:txBody>
        </p:sp>
        <p:sp>
          <p:nvSpPr>
            <p:cNvPr id="28681" name="Oval 9">
              <a:extLst>
                <a:ext uri="{FF2B5EF4-FFF2-40B4-BE49-F238E27FC236}">
                  <a16:creationId xmlns:a16="http://schemas.microsoft.com/office/drawing/2014/main" id="{060F33C1-5D24-172C-B8D7-343FFB29CEE5}"/>
                </a:ext>
              </a:extLst>
            </p:cNvPr>
            <p:cNvSpPr>
              <a:spLocks noChangeArrowheads="1"/>
            </p:cNvSpPr>
            <p:nvPr/>
          </p:nvSpPr>
          <p:spPr bwMode="black">
            <a:xfrm>
              <a:off x="1812" y="1728"/>
              <a:ext cx="972" cy="912"/>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lIns="0" tIns="0" rIns="90000" bIns="46800" anchor="ctr"/>
            <a:lstStyle/>
            <a:p>
              <a:pPr algn="ctr"/>
              <a:r>
                <a:rPr lang="fi-FI" altLang="en-US" sz="1400">
                  <a:latin typeface="Trebuchet MS" panose="020B0703020202090204" pitchFamily="34" charset="0"/>
                </a:rPr>
                <a:t>Testitapauk-set</a:t>
              </a:r>
              <a:endParaRPr lang="en-US" altLang="en-US" sz="1400">
                <a:latin typeface="Trebuchet MS" panose="020B0703020202090204" pitchFamily="34" charset="0"/>
              </a:endParaRPr>
            </a:p>
          </p:txBody>
        </p:sp>
        <p:sp>
          <p:nvSpPr>
            <p:cNvPr id="28682" name="Oval 10">
              <a:extLst>
                <a:ext uri="{FF2B5EF4-FFF2-40B4-BE49-F238E27FC236}">
                  <a16:creationId xmlns:a16="http://schemas.microsoft.com/office/drawing/2014/main" id="{AD986890-3AE9-1FA3-BFCE-6452D0702C87}"/>
                </a:ext>
              </a:extLst>
            </p:cNvPr>
            <p:cNvSpPr>
              <a:spLocks noChangeArrowheads="1"/>
            </p:cNvSpPr>
            <p:nvPr/>
          </p:nvSpPr>
          <p:spPr bwMode="black">
            <a:xfrm>
              <a:off x="1824" y="912"/>
              <a:ext cx="972" cy="91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r>
                <a:rPr lang="fi-FI" altLang="en-US" sz="1400">
                  <a:latin typeface="Trebuchet MS" panose="020B0703020202090204" pitchFamily="34" charset="0"/>
                </a:rPr>
                <a:t>Testauksen suunnittelu ja hallinta</a:t>
              </a:r>
              <a:endParaRPr lang="en-US" altLang="en-US" sz="1400">
                <a:latin typeface="Trebuchet MS" panose="020B0703020202090204" pitchFamily="34" charset="0"/>
              </a:endParaRPr>
            </a:p>
          </p:txBody>
        </p:sp>
      </p:grpSp>
      <p:grpSp>
        <p:nvGrpSpPr>
          <p:cNvPr id="28683" name="Group 11">
            <a:extLst>
              <a:ext uri="{FF2B5EF4-FFF2-40B4-BE49-F238E27FC236}">
                <a16:creationId xmlns:a16="http://schemas.microsoft.com/office/drawing/2014/main" id="{682BFD9D-FFA7-EAFD-5964-12B6D26998D4}"/>
              </a:ext>
            </a:extLst>
          </p:cNvPr>
          <p:cNvGrpSpPr>
            <a:grpSpLocks/>
          </p:cNvGrpSpPr>
          <p:nvPr/>
        </p:nvGrpSpPr>
        <p:grpSpPr bwMode="auto">
          <a:xfrm>
            <a:off x="6684963" y="903288"/>
            <a:ext cx="1543050" cy="5334000"/>
            <a:chOff x="3204" y="912"/>
            <a:chExt cx="972" cy="3360"/>
          </a:xfrm>
        </p:grpSpPr>
        <p:sp>
          <p:nvSpPr>
            <p:cNvPr id="28684" name="Oval 12">
              <a:extLst>
                <a:ext uri="{FF2B5EF4-FFF2-40B4-BE49-F238E27FC236}">
                  <a16:creationId xmlns:a16="http://schemas.microsoft.com/office/drawing/2014/main" id="{D948D7BE-6585-E7B5-5338-E68E8230BFB5}"/>
                </a:ext>
              </a:extLst>
            </p:cNvPr>
            <p:cNvSpPr>
              <a:spLocks noChangeArrowheads="1"/>
            </p:cNvSpPr>
            <p:nvPr/>
          </p:nvSpPr>
          <p:spPr bwMode="black">
            <a:xfrm>
              <a:off x="3204" y="3360"/>
              <a:ext cx="972" cy="912"/>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lIns="0" tIns="0" rIns="90000" bIns="46800" anchor="ctr"/>
            <a:lstStyle/>
            <a:p>
              <a:pPr algn="ctr"/>
              <a:r>
                <a:rPr lang="fi-FI" altLang="en-US" sz="1400" dirty="0">
                  <a:latin typeface="Trebuchet MS" panose="020B0703020202090204" pitchFamily="34" charset="0"/>
                </a:rPr>
                <a:t>Suoritus-kykytestaus</a:t>
              </a:r>
              <a:endParaRPr lang="en-US" altLang="en-US" sz="1400" dirty="0">
                <a:latin typeface="Trebuchet MS" panose="020B0703020202090204" pitchFamily="34" charset="0"/>
              </a:endParaRPr>
            </a:p>
          </p:txBody>
        </p:sp>
        <p:sp>
          <p:nvSpPr>
            <p:cNvPr id="28685" name="Oval 13">
              <a:extLst>
                <a:ext uri="{FF2B5EF4-FFF2-40B4-BE49-F238E27FC236}">
                  <a16:creationId xmlns:a16="http://schemas.microsoft.com/office/drawing/2014/main" id="{22EADBB7-39E3-5FDF-6DE2-E2E8762DAF26}"/>
                </a:ext>
              </a:extLst>
            </p:cNvPr>
            <p:cNvSpPr>
              <a:spLocks noChangeArrowheads="1"/>
            </p:cNvSpPr>
            <p:nvPr/>
          </p:nvSpPr>
          <p:spPr bwMode="black">
            <a:xfrm>
              <a:off x="3204" y="2544"/>
              <a:ext cx="972" cy="91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r>
                <a:rPr lang="fi-FI" altLang="en-US" sz="1400">
                  <a:latin typeface="Trebuchet MS" panose="020B0703020202090204" pitchFamily="34" charset="0"/>
                </a:rPr>
                <a:t>Tulosten arviointi</a:t>
              </a:r>
              <a:endParaRPr lang="en-US" altLang="en-US" sz="1400">
                <a:latin typeface="Trebuchet MS" panose="020B0703020202090204" pitchFamily="34" charset="0"/>
              </a:endParaRPr>
            </a:p>
          </p:txBody>
        </p:sp>
        <p:sp>
          <p:nvSpPr>
            <p:cNvPr id="28686" name="Oval 14">
              <a:extLst>
                <a:ext uri="{FF2B5EF4-FFF2-40B4-BE49-F238E27FC236}">
                  <a16:creationId xmlns:a16="http://schemas.microsoft.com/office/drawing/2014/main" id="{AB19CA41-B3F3-906F-ED76-C3BF167BED7C}"/>
                </a:ext>
              </a:extLst>
            </p:cNvPr>
            <p:cNvSpPr>
              <a:spLocks noChangeArrowheads="1"/>
            </p:cNvSpPr>
            <p:nvPr/>
          </p:nvSpPr>
          <p:spPr bwMode="black">
            <a:xfrm>
              <a:off x="3204" y="1728"/>
              <a:ext cx="972" cy="912"/>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lIns="0" tIns="0" rIns="90000" bIns="46800" anchor="ctr"/>
            <a:lstStyle/>
            <a:p>
              <a:pPr algn="ctr"/>
              <a:r>
                <a:rPr lang="fi-FI" altLang="en-US" sz="1400" dirty="0" err="1">
                  <a:latin typeface="Trebuchet MS" panose="020B0703020202090204" pitchFamily="34" charset="0"/>
                </a:rPr>
                <a:t>Toiminnal-linen</a:t>
              </a:r>
              <a:r>
                <a:rPr lang="fi-FI" altLang="en-US" sz="1400" dirty="0">
                  <a:latin typeface="Trebuchet MS" panose="020B0703020202090204" pitchFamily="34" charset="0"/>
                </a:rPr>
                <a:t> testaus</a:t>
              </a:r>
              <a:endParaRPr lang="en-US" altLang="en-US" sz="1400" dirty="0">
                <a:latin typeface="Trebuchet MS" panose="020B0703020202090204" pitchFamily="34" charset="0"/>
              </a:endParaRPr>
            </a:p>
          </p:txBody>
        </p:sp>
        <p:sp>
          <p:nvSpPr>
            <p:cNvPr id="28687" name="Oval 15">
              <a:extLst>
                <a:ext uri="{FF2B5EF4-FFF2-40B4-BE49-F238E27FC236}">
                  <a16:creationId xmlns:a16="http://schemas.microsoft.com/office/drawing/2014/main" id="{77279D74-32EE-E68C-13A5-8AD84A4BB454}"/>
                </a:ext>
              </a:extLst>
            </p:cNvPr>
            <p:cNvSpPr>
              <a:spLocks noChangeArrowheads="1"/>
            </p:cNvSpPr>
            <p:nvPr/>
          </p:nvSpPr>
          <p:spPr bwMode="black">
            <a:xfrm>
              <a:off x="3204" y="912"/>
              <a:ext cx="972" cy="91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r>
                <a:rPr lang="fi-FI" altLang="en-US" sz="1400" dirty="0">
                  <a:latin typeface="Trebuchet MS" panose="020B0703020202090204" pitchFamily="34" charset="0"/>
                </a:rPr>
                <a:t>Testattavien asioiden valinta</a:t>
              </a:r>
              <a:endParaRPr lang="en-US" altLang="en-US" sz="1400" dirty="0">
                <a:latin typeface="Trebuchet MS" panose="020B0703020202090204" pitchFamily="34" charset="0"/>
              </a:endParaRPr>
            </a:p>
          </p:txBody>
        </p:sp>
      </p:grpSp>
      <p:grpSp>
        <p:nvGrpSpPr>
          <p:cNvPr id="28688" name="Group 16">
            <a:extLst>
              <a:ext uri="{FF2B5EF4-FFF2-40B4-BE49-F238E27FC236}">
                <a16:creationId xmlns:a16="http://schemas.microsoft.com/office/drawing/2014/main" id="{722C09E2-2495-669F-A2AF-56C4139DB9BD}"/>
              </a:ext>
            </a:extLst>
          </p:cNvPr>
          <p:cNvGrpSpPr>
            <a:grpSpLocks/>
          </p:cNvGrpSpPr>
          <p:nvPr/>
        </p:nvGrpSpPr>
        <p:grpSpPr bwMode="auto">
          <a:xfrm>
            <a:off x="2513013" y="990600"/>
            <a:ext cx="2133600" cy="1309688"/>
            <a:chOff x="576" y="967"/>
            <a:chExt cx="1344" cy="825"/>
          </a:xfrm>
        </p:grpSpPr>
        <p:sp>
          <p:nvSpPr>
            <p:cNvPr id="28689" name="Line 17">
              <a:extLst>
                <a:ext uri="{FF2B5EF4-FFF2-40B4-BE49-F238E27FC236}">
                  <a16:creationId xmlns:a16="http://schemas.microsoft.com/office/drawing/2014/main" id="{0200B548-AA8A-2A02-AEBE-FCF6FA186FF2}"/>
                </a:ext>
              </a:extLst>
            </p:cNvPr>
            <p:cNvSpPr>
              <a:spLocks noChangeShapeType="1"/>
            </p:cNvSpPr>
            <p:nvPr/>
          </p:nvSpPr>
          <p:spPr bwMode="black">
            <a:xfrm flipH="1">
              <a:off x="1728" y="1392"/>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28690" name="Text Box 18">
              <a:extLst>
                <a:ext uri="{FF2B5EF4-FFF2-40B4-BE49-F238E27FC236}">
                  <a16:creationId xmlns:a16="http://schemas.microsoft.com/office/drawing/2014/main" id="{DA430D52-38D0-9FBC-1F76-8BA1DDAEEB53}"/>
                </a:ext>
              </a:extLst>
            </p:cNvPr>
            <p:cNvSpPr txBox="1">
              <a:spLocks noChangeArrowheads="1"/>
            </p:cNvSpPr>
            <p:nvPr/>
          </p:nvSpPr>
          <p:spPr bwMode="black">
            <a:xfrm>
              <a:off x="576" y="967"/>
              <a:ext cx="1296" cy="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Työmäärien suunnittelu ja hallinta</a:t>
              </a:r>
            </a:p>
            <a:p>
              <a:pPr algn="l">
                <a:lnSpc>
                  <a:spcPct val="60000"/>
                </a:lnSpc>
                <a:spcBef>
                  <a:spcPct val="20000"/>
                </a:spcBef>
              </a:pPr>
              <a:r>
                <a:rPr lang="fi-FI" altLang="en-US" sz="1200">
                  <a:latin typeface="Trebuchet MS" panose="020B0703020202090204" pitchFamily="34" charset="0"/>
                </a:rPr>
                <a:t>Havaintokirjausten käsittely</a:t>
              </a:r>
            </a:p>
            <a:p>
              <a:pPr algn="l">
                <a:lnSpc>
                  <a:spcPct val="60000"/>
                </a:lnSpc>
                <a:spcBef>
                  <a:spcPct val="20000"/>
                </a:spcBef>
              </a:pPr>
              <a:r>
                <a:rPr lang="fi-FI" altLang="en-US" sz="1200">
                  <a:latin typeface="Trebuchet MS" panose="020B0703020202090204" pitchFamily="34" charset="0"/>
                </a:rPr>
                <a:t>Raporttien luominen</a:t>
              </a:r>
            </a:p>
            <a:p>
              <a:pPr algn="l">
                <a:lnSpc>
                  <a:spcPct val="60000"/>
                </a:lnSpc>
                <a:spcBef>
                  <a:spcPct val="20000"/>
                </a:spcBef>
              </a:pPr>
              <a:r>
                <a:rPr lang="fi-FI" altLang="en-US" sz="1200">
                  <a:latin typeface="Trebuchet MS" panose="020B0703020202090204" pitchFamily="34" charset="0"/>
                </a:rPr>
                <a:t>Testauksen materiaalien versionhallinta</a:t>
              </a:r>
            </a:p>
            <a:p>
              <a:pPr algn="l">
                <a:lnSpc>
                  <a:spcPct val="60000"/>
                </a:lnSpc>
                <a:spcBef>
                  <a:spcPct val="20000"/>
                </a:spcBef>
              </a:pPr>
              <a:r>
                <a:rPr lang="fi-FI" altLang="en-US" sz="1200">
                  <a:latin typeface="Trebuchet MS" panose="020B0703020202090204" pitchFamily="34" charset="0"/>
                </a:rPr>
                <a:t>Koodin laadun arviointi</a:t>
              </a:r>
            </a:p>
            <a:p>
              <a:pPr algn="l">
                <a:lnSpc>
                  <a:spcPct val="60000"/>
                </a:lnSpc>
                <a:spcBef>
                  <a:spcPct val="20000"/>
                </a:spcBef>
              </a:pPr>
              <a:r>
                <a:rPr lang="fi-FI" altLang="en-US" sz="1200">
                  <a:latin typeface="Trebuchet MS" panose="020B0703020202090204" pitchFamily="34" charset="0"/>
                </a:rPr>
                <a:t>Katselmointien tuki</a:t>
              </a:r>
            </a:p>
            <a:p>
              <a:pPr algn="l">
                <a:lnSpc>
                  <a:spcPct val="60000"/>
                </a:lnSpc>
                <a:spcBef>
                  <a:spcPct val="20000"/>
                </a:spcBef>
              </a:pPr>
              <a:r>
                <a:rPr lang="fi-FI" altLang="en-US" sz="1200">
                  <a:latin typeface="Trebuchet MS" panose="020B0703020202090204" pitchFamily="34" charset="0"/>
                </a:rPr>
                <a:t>Vaatimusten testaus</a:t>
              </a:r>
              <a:endParaRPr lang="en-US" altLang="en-US" sz="1200">
                <a:latin typeface="Trebuchet MS" panose="020B0703020202090204" pitchFamily="34" charset="0"/>
              </a:endParaRPr>
            </a:p>
          </p:txBody>
        </p:sp>
      </p:grpSp>
      <p:grpSp>
        <p:nvGrpSpPr>
          <p:cNvPr id="28691" name="Group 19">
            <a:extLst>
              <a:ext uri="{FF2B5EF4-FFF2-40B4-BE49-F238E27FC236}">
                <a16:creationId xmlns:a16="http://schemas.microsoft.com/office/drawing/2014/main" id="{A021651F-A193-08F3-E859-FAF214383B81}"/>
              </a:ext>
            </a:extLst>
          </p:cNvPr>
          <p:cNvGrpSpPr>
            <a:grpSpLocks/>
          </p:cNvGrpSpPr>
          <p:nvPr/>
        </p:nvGrpSpPr>
        <p:grpSpPr bwMode="auto">
          <a:xfrm>
            <a:off x="2360613" y="2503489"/>
            <a:ext cx="2286000" cy="1125538"/>
            <a:chOff x="480" y="1920"/>
            <a:chExt cx="1440" cy="709"/>
          </a:xfrm>
        </p:grpSpPr>
        <p:sp>
          <p:nvSpPr>
            <p:cNvPr id="28692" name="Line 20">
              <a:extLst>
                <a:ext uri="{FF2B5EF4-FFF2-40B4-BE49-F238E27FC236}">
                  <a16:creationId xmlns:a16="http://schemas.microsoft.com/office/drawing/2014/main" id="{DA6F3E84-242D-76E6-B715-B86F8002F961}"/>
                </a:ext>
              </a:extLst>
            </p:cNvPr>
            <p:cNvSpPr>
              <a:spLocks noChangeShapeType="1"/>
            </p:cNvSpPr>
            <p:nvPr/>
          </p:nvSpPr>
          <p:spPr bwMode="black">
            <a:xfrm flipH="1">
              <a:off x="1536" y="2208"/>
              <a:ext cx="3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28693" name="Text Box 21">
              <a:extLst>
                <a:ext uri="{FF2B5EF4-FFF2-40B4-BE49-F238E27FC236}">
                  <a16:creationId xmlns:a16="http://schemas.microsoft.com/office/drawing/2014/main" id="{290C3C69-47E0-2991-A3B7-AB69A65EAF3C}"/>
                </a:ext>
              </a:extLst>
            </p:cNvPr>
            <p:cNvSpPr txBox="1">
              <a:spLocks noChangeArrowheads="1"/>
            </p:cNvSpPr>
            <p:nvPr/>
          </p:nvSpPr>
          <p:spPr bwMode="black">
            <a:xfrm>
              <a:off x="480" y="1920"/>
              <a:ext cx="1008" cy="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Kokoelman luominen ja hallinta</a:t>
              </a:r>
            </a:p>
            <a:p>
              <a:pPr algn="l">
                <a:lnSpc>
                  <a:spcPct val="60000"/>
                </a:lnSpc>
                <a:spcBef>
                  <a:spcPct val="20000"/>
                </a:spcBef>
              </a:pPr>
              <a:r>
                <a:rPr lang="fi-FI" altLang="en-US" sz="1200">
                  <a:latin typeface="Trebuchet MS" panose="020B0703020202090204" pitchFamily="34" charset="0"/>
                </a:rPr>
                <a:t>Suoritukseen valinta</a:t>
              </a:r>
            </a:p>
            <a:p>
              <a:pPr algn="l">
                <a:lnSpc>
                  <a:spcPct val="60000"/>
                </a:lnSpc>
                <a:spcBef>
                  <a:spcPct val="20000"/>
                </a:spcBef>
              </a:pPr>
              <a:r>
                <a:rPr lang="fi-FI" altLang="en-US" sz="1200">
                  <a:latin typeface="Trebuchet MS" panose="020B0703020202090204" pitchFamily="34" charset="0"/>
                </a:rPr>
                <a:t>Suorituksen kirjaus</a:t>
              </a:r>
            </a:p>
            <a:p>
              <a:pPr algn="l">
                <a:lnSpc>
                  <a:spcPct val="60000"/>
                </a:lnSpc>
                <a:spcBef>
                  <a:spcPct val="20000"/>
                </a:spcBef>
              </a:pPr>
              <a:r>
                <a:rPr lang="fi-FI" altLang="en-US" sz="1200">
                  <a:latin typeface="Trebuchet MS" panose="020B0703020202090204" pitchFamily="34" charset="0"/>
                </a:rPr>
                <a:t>Vaatimuskattavuuden arviointi</a:t>
              </a:r>
            </a:p>
            <a:p>
              <a:pPr algn="l">
                <a:lnSpc>
                  <a:spcPct val="60000"/>
                </a:lnSpc>
                <a:spcBef>
                  <a:spcPct val="20000"/>
                </a:spcBef>
              </a:pPr>
              <a:r>
                <a:rPr lang="fi-FI" altLang="en-US" sz="1200">
                  <a:latin typeface="Trebuchet MS" panose="020B0703020202090204" pitchFamily="34" charset="0"/>
                </a:rPr>
                <a:t>Testitapausten suunnittelu</a:t>
              </a:r>
            </a:p>
          </p:txBody>
        </p:sp>
      </p:grpSp>
      <p:grpSp>
        <p:nvGrpSpPr>
          <p:cNvPr id="28694" name="Group 22">
            <a:extLst>
              <a:ext uri="{FF2B5EF4-FFF2-40B4-BE49-F238E27FC236}">
                <a16:creationId xmlns:a16="http://schemas.microsoft.com/office/drawing/2014/main" id="{406B21A6-BF44-4553-2CCD-F4B5300F04BC}"/>
              </a:ext>
            </a:extLst>
          </p:cNvPr>
          <p:cNvGrpSpPr>
            <a:grpSpLocks/>
          </p:cNvGrpSpPr>
          <p:nvPr/>
        </p:nvGrpSpPr>
        <p:grpSpPr bwMode="auto">
          <a:xfrm>
            <a:off x="2589213" y="3790952"/>
            <a:ext cx="2057400" cy="866776"/>
            <a:chOff x="624" y="2731"/>
            <a:chExt cx="1296" cy="546"/>
          </a:xfrm>
        </p:grpSpPr>
        <p:sp>
          <p:nvSpPr>
            <p:cNvPr id="28695" name="Line 23">
              <a:extLst>
                <a:ext uri="{FF2B5EF4-FFF2-40B4-BE49-F238E27FC236}">
                  <a16:creationId xmlns:a16="http://schemas.microsoft.com/office/drawing/2014/main" id="{6F993832-7E7C-AD12-AC4C-0D9ADFD72F41}"/>
                </a:ext>
              </a:extLst>
            </p:cNvPr>
            <p:cNvSpPr>
              <a:spLocks noChangeShapeType="1"/>
            </p:cNvSpPr>
            <p:nvPr/>
          </p:nvSpPr>
          <p:spPr bwMode="black">
            <a:xfrm flipH="1">
              <a:off x="1728" y="302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28696" name="Text Box 24">
              <a:extLst>
                <a:ext uri="{FF2B5EF4-FFF2-40B4-BE49-F238E27FC236}">
                  <a16:creationId xmlns:a16="http://schemas.microsoft.com/office/drawing/2014/main" id="{B35AB174-F184-FBC1-7D81-053949741AFB}"/>
                </a:ext>
              </a:extLst>
            </p:cNvPr>
            <p:cNvSpPr txBox="1">
              <a:spLocks noChangeArrowheads="1"/>
            </p:cNvSpPr>
            <p:nvPr/>
          </p:nvSpPr>
          <p:spPr bwMode="black">
            <a:xfrm>
              <a:off x="624" y="2731"/>
              <a:ext cx="1152"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Koonnit ja julkaisut ympäristöihin</a:t>
              </a:r>
            </a:p>
            <a:p>
              <a:pPr algn="l">
                <a:lnSpc>
                  <a:spcPct val="60000"/>
                </a:lnSpc>
                <a:spcBef>
                  <a:spcPct val="20000"/>
                </a:spcBef>
              </a:pPr>
              <a:r>
                <a:rPr lang="fi-FI" altLang="en-US" sz="1200">
                  <a:latin typeface="Trebuchet MS" panose="020B0703020202090204" pitchFamily="34" charset="0"/>
                </a:rPr>
                <a:t>Ympäristön alustaminen</a:t>
              </a:r>
            </a:p>
            <a:p>
              <a:pPr algn="l">
                <a:lnSpc>
                  <a:spcPct val="60000"/>
                </a:lnSpc>
                <a:spcBef>
                  <a:spcPct val="20000"/>
                </a:spcBef>
              </a:pPr>
              <a:r>
                <a:rPr lang="fi-FI" altLang="en-US" sz="1200">
                  <a:latin typeface="Trebuchet MS" panose="020B0703020202090204" pitchFamily="34" charset="0"/>
                </a:rPr>
                <a:t>Ajoympäristön tuki</a:t>
              </a:r>
            </a:p>
            <a:p>
              <a:pPr algn="l">
                <a:lnSpc>
                  <a:spcPct val="60000"/>
                </a:lnSpc>
                <a:spcBef>
                  <a:spcPct val="20000"/>
                </a:spcBef>
              </a:pPr>
              <a:r>
                <a:rPr lang="fi-FI" altLang="en-US" sz="1200">
                  <a:latin typeface="Trebuchet MS" panose="020B0703020202090204" pitchFamily="34" charset="0"/>
                </a:rPr>
                <a:t>Testiaineiston luonti ja alustus</a:t>
              </a:r>
              <a:endParaRPr lang="en-US" altLang="en-US" sz="1200">
                <a:latin typeface="Trebuchet MS" panose="020B0703020202090204" pitchFamily="34" charset="0"/>
              </a:endParaRPr>
            </a:p>
          </p:txBody>
        </p:sp>
      </p:grpSp>
      <p:grpSp>
        <p:nvGrpSpPr>
          <p:cNvPr id="28697" name="Group 25">
            <a:extLst>
              <a:ext uri="{FF2B5EF4-FFF2-40B4-BE49-F238E27FC236}">
                <a16:creationId xmlns:a16="http://schemas.microsoft.com/office/drawing/2014/main" id="{1B70451A-C189-D9E2-1E39-3E0B55E5B92A}"/>
              </a:ext>
            </a:extLst>
          </p:cNvPr>
          <p:cNvGrpSpPr>
            <a:grpSpLocks/>
          </p:cNvGrpSpPr>
          <p:nvPr/>
        </p:nvGrpSpPr>
        <p:grpSpPr bwMode="auto">
          <a:xfrm>
            <a:off x="2360613" y="5229225"/>
            <a:ext cx="2286000" cy="719138"/>
            <a:chOff x="480" y="3637"/>
            <a:chExt cx="1440" cy="453"/>
          </a:xfrm>
        </p:grpSpPr>
        <p:sp>
          <p:nvSpPr>
            <p:cNvPr id="28698" name="Line 26">
              <a:extLst>
                <a:ext uri="{FF2B5EF4-FFF2-40B4-BE49-F238E27FC236}">
                  <a16:creationId xmlns:a16="http://schemas.microsoft.com/office/drawing/2014/main" id="{9A5F3834-CBFC-77FC-CF2B-5429D29FD51E}"/>
                </a:ext>
              </a:extLst>
            </p:cNvPr>
            <p:cNvSpPr>
              <a:spLocks noChangeShapeType="1"/>
            </p:cNvSpPr>
            <p:nvPr/>
          </p:nvSpPr>
          <p:spPr bwMode="black">
            <a:xfrm flipH="1">
              <a:off x="1536" y="3840"/>
              <a:ext cx="3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28699" name="Text Box 27">
              <a:extLst>
                <a:ext uri="{FF2B5EF4-FFF2-40B4-BE49-F238E27FC236}">
                  <a16:creationId xmlns:a16="http://schemas.microsoft.com/office/drawing/2014/main" id="{81ABA29B-CB37-EF38-5979-AA1E46D93664}"/>
                </a:ext>
              </a:extLst>
            </p:cNvPr>
            <p:cNvSpPr txBox="1">
              <a:spLocks noChangeArrowheads="1"/>
            </p:cNvSpPr>
            <p:nvPr/>
          </p:nvSpPr>
          <p:spPr bwMode="black">
            <a:xfrm>
              <a:off x="480" y="3637"/>
              <a:ext cx="1056"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Koodikattavuuden analysointi</a:t>
              </a:r>
            </a:p>
            <a:p>
              <a:pPr algn="l">
                <a:lnSpc>
                  <a:spcPct val="60000"/>
                </a:lnSpc>
                <a:spcBef>
                  <a:spcPct val="20000"/>
                </a:spcBef>
              </a:pPr>
              <a:r>
                <a:rPr lang="fi-FI" altLang="en-US" sz="1200">
                  <a:latin typeface="Trebuchet MS" panose="020B0703020202090204" pitchFamily="34" charset="0"/>
                </a:rPr>
                <a:t>Ajonaikaisen tilanteen analysointi ja seuranta</a:t>
              </a:r>
            </a:p>
            <a:p>
              <a:pPr algn="l">
                <a:lnSpc>
                  <a:spcPct val="60000"/>
                </a:lnSpc>
                <a:spcBef>
                  <a:spcPct val="20000"/>
                </a:spcBef>
              </a:pPr>
              <a:r>
                <a:rPr lang="fi-FI" altLang="en-US" sz="1200">
                  <a:latin typeface="Trebuchet MS" panose="020B0703020202090204" pitchFamily="34" charset="0"/>
                </a:rPr>
                <a:t>Vian jäljitys</a:t>
              </a:r>
              <a:endParaRPr lang="en-US" altLang="en-US" sz="1200">
                <a:latin typeface="Trebuchet MS" panose="020B0703020202090204" pitchFamily="34" charset="0"/>
              </a:endParaRPr>
            </a:p>
          </p:txBody>
        </p:sp>
      </p:grpSp>
      <p:grpSp>
        <p:nvGrpSpPr>
          <p:cNvPr id="28700" name="Group 28">
            <a:extLst>
              <a:ext uri="{FF2B5EF4-FFF2-40B4-BE49-F238E27FC236}">
                <a16:creationId xmlns:a16="http://schemas.microsoft.com/office/drawing/2014/main" id="{6EB05D33-E686-06BA-4C75-3CBFE7BD3D58}"/>
              </a:ext>
            </a:extLst>
          </p:cNvPr>
          <p:cNvGrpSpPr>
            <a:grpSpLocks/>
          </p:cNvGrpSpPr>
          <p:nvPr/>
        </p:nvGrpSpPr>
        <p:grpSpPr bwMode="auto">
          <a:xfrm>
            <a:off x="8075613" y="4103683"/>
            <a:ext cx="2057400" cy="349249"/>
            <a:chOff x="4080" y="2928"/>
            <a:chExt cx="1296" cy="220"/>
          </a:xfrm>
        </p:grpSpPr>
        <p:sp>
          <p:nvSpPr>
            <p:cNvPr id="28701" name="Line 29">
              <a:extLst>
                <a:ext uri="{FF2B5EF4-FFF2-40B4-BE49-F238E27FC236}">
                  <a16:creationId xmlns:a16="http://schemas.microsoft.com/office/drawing/2014/main" id="{0B34878D-5EF8-D7CA-89B0-30146C772B4B}"/>
                </a:ext>
              </a:extLst>
            </p:cNvPr>
            <p:cNvSpPr>
              <a:spLocks noChangeShapeType="1"/>
            </p:cNvSpPr>
            <p:nvPr/>
          </p:nvSpPr>
          <p:spPr bwMode="black">
            <a:xfrm flipH="1">
              <a:off x="4080" y="3024"/>
              <a:ext cx="384"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28702" name="Text Box 30">
              <a:extLst>
                <a:ext uri="{FF2B5EF4-FFF2-40B4-BE49-F238E27FC236}">
                  <a16:creationId xmlns:a16="http://schemas.microsoft.com/office/drawing/2014/main" id="{010E7112-BD49-CC68-4B7E-C584FBD50950}"/>
                </a:ext>
              </a:extLst>
            </p:cNvPr>
            <p:cNvSpPr txBox="1">
              <a:spLocks noChangeArrowheads="1"/>
            </p:cNvSpPr>
            <p:nvPr/>
          </p:nvSpPr>
          <p:spPr bwMode="black">
            <a:xfrm>
              <a:off x="4512" y="2928"/>
              <a:ext cx="864"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Vertailu</a:t>
              </a:r>
            </a:p>
            <a:p>
              <a:pPr algn="l">
                <a:lnSpc>
                  <a:spcPct val="60000"/>
                </a:lnSpc>
                <a:spcBef>
                  <a:spcPct val="20000"/>
                </a:spcBef>
              </a:pPr>
              <a:r>
                <a:rPr lang="fi-FI" altLang="en-US" sz="1200">
                  <a:latin typeface="Trebuchet MS" panose="020B0703020202090204" pitchFamily="34" charset="0"/>
                </a:rPr>
                <a:t>Oraakkelit</a:t>
              </a:r>
              <a:endParaRPr lang="en-US" altLang="en-US" sz="1200">
                <a:latin typeface="Trebuchet MS" panose="020B0703020202090204" pitchFamily="34" charset="0"/>
              </a:endParaRPr>
            </a:p>
          </p:txBody>
        </p:sp>
      </p:grpSp>
      <p:grpSp>
        <p:nvGrpSpPr>
          <p:cNvPr id="28703" name="Group 31">
            <a:extLst>
              <a:ext uri="{FF2B5EF4-FFF2-40B4-BE49-F238E27FC236}">
                <a16:creationId xmlns:a16="http://schemas.microsoft.com/office/drawing/2014/main" id="{3AACF2C5-6963-D996-3D5A-700BD64BE7AB}"/>
              </a:ext>
            </a:extLst>
          </p:cNvPr>
          <p:cNvGrpSpPr>
            <a:grpSpLocks/>
          </p:cNvGrpSpPr>
          <p:nvPr/>
        </p:nvGrpSpPr>
        <p:grpSpPr bwMode="auto">
          <a:xfrm>
            <a:off x="8075613" y="2732089"/>
            <a:ext cx="2057400" cy="496887"/>
            <a:chOff x="4080" y="2064"/>
            <a:chExt cx="1296" cy="313"/>
          </a:xfrm>
        </p:grpSpPr>
        <p:sp>
          <p:nvSpPr>
            <p:cNvPr id="28704" name="Line 32">
              <a:extLst>
                <a:ext uri="{FF2B5EF4-FFF2-40B4-BE49-F238E27FC236}">
                  <a16:creationId xmlns:a16="http://schemas.microsoft.com/office/drawing/2014/main" id="{D9D1701F-6A7F-67EB-9804-C4F99B00F6CC}"/>
                </a:ext>
              </a:extLst>
            </p:cNvPr>
            <p:cNvSpPr>
              <a:spLocks noChangeShapeType="1"/>
            </p:cNvSpPr>
            <p:nvPr/>
          </p:nvSpPr>
          <p:spPr bwMode="black">
            <a:xfrm flipH="1">
              <a:off x="4080" y="2208"/>
              <a:ext cx="192"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28705" name="Text Box 33">
              <a:extLst>
                <a:ext uri="{FF2B5EF4-FFF2-40B4-BE49-F238E27FC236}">
                  <a16:creationId xmlns:a16="http://schemas.microsoft.com/office/drawing/2014/main" id="{06EFEABE-E00F-68F2-EC88-9761E336C2D8}"/>
                </a:ext>
              </a:extLst>
            </p:cNvPr>
            <p:cNvSpPr txBox="1">
              <a:spLocks noChangeArrowheads="1"/>
            </p:cNvSpPr>
            <p:nvPr/>
          </p:nvSpPr>
          <p:spPr bwMode="black">
            <a:xfrm>
              <a:off x="4320" y="2064"/>
              <a:ext cx="1056"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Skriptauskehikot</a:t>
              </a:r>
            </a:p>
            <a:p>
              <a:pPr algn="l">
                <a:lnSpc>
                  <a:spcPct val="60000"/>
                </a:lnSpc>
                <a:spcBef>
                  <a:spcPct val="20000"/>
                </a:spcBef>
              </a:pPr>
              <a:r>
                <a:rPr lang="fi-FI" altLang="en-US" sz="1200">
                  <a:latin typeface="Trebuchet MS" panose="020B0703020202090204" pitchFamily="34" charset="0"/>
                </a:rPr>
                <a:t>Testinauhoitus</a:t>
              </a:r>
            </a:p>
            <a:p>
              <a:pPr algn="l">
                <a:lnSpc>
                  <a:spcPct val="60000"/>
                </a:lnSpc>
                <a:spcBef>
                  <a:spcPct val="20000"/>
                </a:spcBef>
              </a:pPr>
              <a:r>
                <a:rPr lang="fi-FI" altLang="en-US" sz="1200">
                  <a:latin typeface="Trebuchet MS" panose="020B0703020202090204" pitchFamily="34" charset="0"/>
                </a:rPr>
                <a:t>Rajapintatestaus</a:t>
              </a:r>
              <a:endParaRPr lang="en-US" altLang="en-US" sz="1200">
                <a:latin typeface="Trebuchet MS" panose="020B0703020202090204" pitchFamily="34" charset="0"/>
              </a:endParaRPr>
            </a:p>
          </p:txBody>
        </p:sp>
      </p:grpSp>
      <p:grpSp>
        <p:nvGrpSpPr>
          <p:cNvPr id="28706" name="Group 34">
            <a:extLst>
              <a:ext uri="{FF2B5EF4-FFF2-40B4-BE49-F238E27FC236}">
                <a16:creationId xmlns:a16="http://schemas.microsoft.com/office/drawing/2014/main" id="{9E7AA2A7-44F3-E679-8D31-0AF2CD2EB1CD}"/>
              </a:ext>
            </a:extLst>
          </p:cNvPr>
          <p:cNvGrpSpPr>
            <a:grpSpLocks/>
          </p:cNvGrpSpPr>
          <p:nvPr/>
        </p:nvGrpSpPr>
        <p:grpSpPr bwMode="auto">
          <a:xfrm>
            <a:off x="8075613" y="1516061"/>
            <a:ext cx="2362200" cy="349249"/>
            <a:chOff x="4080" y="1298"/>
            <a:chExt cx="1488" cy="220"/>
          </a:xfrm>
        </p:grpSpPr>
        <p:sp>
          <p:nvSpPr>
            <p:cNvPr id="28707" name="Line 35">
              <a:extLst>
                <a:ext uri="{FF2B5EF4-FFF2-40B4-BE49-F238E27FC236}">
                  <a16:creationId xmlns:a16="http://schemas.microsoft.com/office/drawing/2014/main" id="{2C7699B2-344F-5EDF-2049-A6E2D009A397}"/>
                </a:ext>
              </a:extLst>
            </p:cNvPr>
            <p:cNvSpPr>
              <a:spLocks noChangeShapeType="1"/>
            </p:cNvSpPr>
            <p:nvPr/>
          </p:nvSpPr>
          <p:spPr bwMode="black">
            <a:xfrm flipH="1">
              <a:off x="4080" y="1392"/>
              <a:ext cx="384"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28708" name="Text Box 36">
              <a:extLst>
                <a:ext uri="{FF2B5EF4-FFF2-40B4-BE49-F238E27FC236}">
                  <a16:creationId xmlns:a16="http://schemas.microsoft.com/office/drawing/2014/main" id="{2DEC00ED-1D3C-4B33-B5F2-FF2E92DBFCED}"/>
                </a:ext>
              </a:extLst>
            </p:cNvPr>
            <p:cNvSpPr txBox="1">
              <a:spLocks noChangeArrowheads="1"/>
            </p:cNvSpPr>
            <p:nvPr/>
          </p:nvSpPr>
          <p:spPr bwMode="black">
            <a:xfrm>
              <a:off x="4512" y="1298"/>
              <a:ext cx="1056"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Testitapausgenerointi</a:t>
              </a:r>
            </a:p>
            <a:p>
              <a:pPr algn="l">
                <a:lnSpc>
                  <a:spcPct val="60000"/>
                </a:lnSpc>
                <a:spcBef>
                  <a:spcPct val="20000"/>
                </a:spcBef>
              </a:pPr>
              <a:r>
                <a:rPr lang="fi-FI" altLang="en-US" sz="1200">
                  <a:latin typeface="Trebuchet MS" panose="020B0703020202090204" pitchFamily="34" charset="0"/>
                </a:rPr>
                <a:t>Syöteyhdistelmät</a:t>
              </a:r>
              <a:endParaRPr lang="en-US" altLang="en-US" sz="1200">
                <a:latin typeface="Trebuchet MS" panose="020B0703020202090204" pitchFamily="34" charset="0"/>
              </a:endParaRPr>
            </a:p>
          </p:txBody>
        </p:sp>
      </p:grpSp>
      <p:grpSp>
        <p:nvGrpSpPr>
          <p:cNvPr id="28709" name="Group 37">
            <a:extLst>
              <a:ext uri="{FF2B5EF4-FFF2-40B4-BE49-F238E27FC236}">
                <a16:creationId xmlns:a16="http://schemas.microsoft.com/office/drawing/2014/main" id="{8F144DC6-8DBD-D57C-4644-0EAF83607BA8}"/>
              </a:ext>
            </a:extLst>
          </p:cNvPr>
          <p:cNvGrpSpPr>
            <a:grpSpLocks/>
          </p:cNvGrpSpPr>
          <p:nvPr/>
        </p:nvGrpSpPr>
        <p:grpSpPr bwMode="auto">
          <a:xfrm>
            <a:off x="8075613" y="5399089"/>
            <a:ext cx="2057400" cy="460375"/>
            <a:chOff x="4080" y="3744"/>
            <a:chExt cx="1296" cy="290"/>
          </a:xfrm>
        </p:grpSpPr>
        <p:sp>
          <p:nvSpPr>
            <p:cNvPr id="28710" name="Line 38">
              <a:extLst>
                <a:ext uri="{FF2B5EF4-FFF2-40B4-BE49-F238E27FC236}">
                  <a16:creationId xmlns:a16="http://schemas.microsoft.com/office/drawing/2014/main" id="{1EECA471-F7F6-83C0-BBDB-232165EE70BC}"/>
                </a:ext>
              </a:extLst>
            </p:cNvPr>
            <p:cNvSpPr>
              <a:spLocks noChangeShapeType="1"/>
            </p:cNvSpPr>
            <p:nvPr/>
          </p:nvSpPr>
          <p:spPr bwMode="black">
            <a:xfrm flipH="1">
              <a:off x="4080" y="3840"/>
              <a:ext cx="192"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28711" name="Text Box 39">
              <a:extLst>
                <a:ext uri="{FF2B5EF4-FFF2-40B4-BE49-F238E27FC236}">
                  <a16:creationId xmlns:a16="http://schemas.microsoft.com/office/drawing/2014/main" id="{7B9AEBEF-A81D-2D6B-58AD-61FF2D790965}"/>
                </a:ext>
              </a:extLst>
            </p:cNvPr>
            <p:cNvSpPr txBox="1">
              <a:spLocks noChangeArrowheads="1"/>
            </p:cNvSpPr>
            <p:nvPr/>
          </p:nvSpPr>
          <p:spPr bwMode="black">
            <a:xfrm>
              <a:off x="4320" y="3744"/>
              <a:ext cx="1056"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Kuorman luonti</a:t>
              </a:r>
            </a:p>
            <a:p>
              <a:pPr algn="l">
                <a:lnSpc>
                  <a:spcPct val="60000"/>
                </a:lnSpc>
                <a:spcBef>
                  <a:spcPct val="20000"/>
                </a:spcBef>
              </a:pPr>
              <a:r>
                <a:rPr lang="fi-FI" altLang="en-US" sz="1200">
                  <a:latin typeface="Trebuchet MS" panose="020B0703020202090204" pitchFamily="34" charset="0"/>
                </a:rPr>
                <a:t>Yhtäaikaisuuden hallinta</a:t>
              </a:r>
              <a:endParaRPr lang="en-US" altLang="en-US" sz="1200">
                <a:latin typeface="Trebuchet MS" panose="020B070302020209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8678"/>
                                        </p:tgtEl>
                                        <p:attrNameLst>
                                          <p:attrName>style.visibility</p:attrName>
                                        </p:attrNameLst>
                                      </p:cBhvr>
                                      <p:to>
                                        <p:strVal val="visible"/>
                                      </p:to>
                                    </p:set>
                                    <p:anim calcmode="lin" valueType="num">
                                      <p:cBhvr additive="base">
                                        <p:cTn id="7" dur="500" fill="hold"/>
                                        <p:tgtEl>
                                          <p:spTgt spid="28678"/>
                                        </p:tgtEl>
                                        <p:attrNameLst>
                                          <p:attrName>ppt_x</p:attrName>
                                        </p:attrNameLst>
                                      </p:cBhvr>
                                      <p:tavLst>
                                        <p:tav tm="0">
                                          <p:val>
                                            <p:strVal val="0-#ppt_w/2"/>
                                          </p:val>
                                        </p:tav>
                                        <p:tav tm="100000">
                                          <p:val>
                                            <p:strVal val="#ppt_x"/>
                                          </p:val>
                                        </p:tav>
                                      </p:tavLst>
                                    </p:anim>
                                    <p:anim calcmode="lin" valueType="num">
                                      <p:cBhvr additive="base">
                                        <p:cTn id="8" dur="500" fill="hold"/>
                                        <p:tgtEl>
                                          <p:spTgt spid="2867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28683"/>
                                        </p:tgtEl>
                                        <p:attrNameLst>
                                          <p:attrName>style.visibility</p:attrName>
                                        </p:attrNameLst>
                                      </p:cBhvr>
                                      <p:to>
                                        <p:strVal val="visible"/>
                                      </p:to>
                                    </p:set>
                                    <p:anim calcmode="lin" valueType="num">
                                      <p:cBhvr additive="base">
                                        <p:cTn id="13" dur="500" fill="hold"/>
                                        <p:tgtEl>
                                          <p:spTgt spid="28683"/>
                                        </p:tgtEl>
                                        <p:attrNameLst>
                                          <p:attrName>ppt_x</p:attrName>
                                        </p:attrNameLst>
                                      </p:cBhvr>
                                      <p:tavLst>
                                        <p:tav tm="0">
                                          <p:val>
                                            <p:strVal val="1+#ppt_w/2"/>
                                          </p:val>
                                        </p:tav>
                                        <p:tav tm="100000">
                                          <p:val>
                                            <p:strVal val="#ppt_x"/>
                                          </p:val>
                                        </p:tav>
                                      </p:tavLst>
                                    </p:anim>
                                    <p:anim calcmode="lin" valueType="num">
                                      <p:cBhvr additive="base">
                                        <p:cTn id="14" dur="500" fill="hold"/>
                                        <p:tgtEl>
                                          <p:spTgt spid="2868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5" presetClass="entr" presetSubtype="10" fill="hold" nodeType="clickEffect">
                                  <p:stCondLst>
                                    <p:cond delay="0"/>
                                  </p:stCondLst>
                                  <p:childTnLst>
                                    <p:set>
                                      <p:cBhvr>
                                        <p:cTn id="18" dur="1" fill="hold">
                                          <p:stCondLst>
                                            <p:cond delay="0"/>
                                          </p:stCondLst>
                                        </p:cTn>
                                        <p:tgtEl>
                                          <p:spTgt spid="28688"/>
                                        </p:tgtEl>
                                        <p:attrNameLst>
                                          <p:attrName>style.visibility</p:attrName>
                                        </p:attrNameLst>
                                      </p:cBhvr>
                                      <p:to>
                                        <p:strVal val="visible"/>
                                      </p:to>
                                    </p:set>
                                    <p:animEffect transition="in" filter="checkerboard(across)">
                                      <p:cBhvr>
                                        <p:cTn id="19" dur="500"/>
                                        <p:tgtEl>
                                          <p:spTgt spid="2868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10" fill="hold" nodeType="clickEffect">
                                  <p:stCondLst>
                                    <p:cond delay="0"/>
                                  </p:stCondLst>
                                  <p:childTnLst>
                                    <p:set>
                                      <p:cBhvr>
                                        <p:cTn id="23" dur="1" fill="hold">
                                          <p:stCondLst>
                                            <p:cond delay="0"/>
                                          </p:stCondLst>
                                        </p:cTn>
                                        <p:tgtEl>
                                          <p:spTgt spid="28691"/>
                                        </p:tgtEl>
                                        <p:attrNameLst>
                                          <p:attrName>style.visibility</p:attrName>
                                        </p:attrNameLst>
                                      </p:cBhvr>
                                      <p:to>
                                        <p:strVal val="visible"/>
                                      </p:to>
                                    </p:set>
                                    <p:animEffect transition="in" filter="checkerboard(across)">
                                      <p:cBhvr>
                                        <p:cTn id="24" dur="500"/>
                                        <p:tgtEl>
                                          <p:spTgt spid="2869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10" fill="hold" nodeType="clickEffect">
                                  <p:stCondLst>
                                    <p:cond delay="0"/>
                                  </p:stCondLst>
                                  <p:childTnLst>
                                    <p:set>
                                      <p:cBhvr>
                                        <p:cTn id="28" dur="1" fill="hold">
                                          <p:stCondLst>
                                            <p:cond delay="0"/>
                                          </p:stCondLst>
                                        </p:cTn>
                                        <p:tgtEl>
                                          <p:spTgt spid="28694"/>
                                        </p:tgtEl>
                                        <p:attrNameLst>
                                          <p:attrName>style.visibility</p:attrName>
                                        </p:attrNameLst>
                                      </p:cBhvr>
                                      <p:to>
                                        <p:strVal val="visible"/>
                                      </p:to>
                                    </p:set>
                                    <p:animEffect transition="in" filter="checkerboard(across)">
                                      <p:cBhvr>
                                        <p:cTn id="29" dur="500"/>
                                        <p:tgtEl>
                                          <p:spTgt spid="2869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 presetClass="entr" presetSubtype="10" fill="hold" nodeType="clickEffect">
                                  <p:stCondLst>
                                    <p:cond delay="0"/>
                                  </p:stCondLst>
                                  <p:childTnLst>
                                    <p:set>
                                      <p:cBhvr>
                                        <p:cTn id="33" dur="1" fill="hold">
                                          <p:stCondLst>
                                            <p:cond delay="0"/>
                                          </p:stCondLst>
                                        </p:cTn>
                                        <p:tgtEl>
                                          <p:spTgt spid="28697"/>
                                        </p:tgtEl>
                                        <p:attrNameLst>
                                          <p:attrName>style.visibility</p:attrName>
                                        </p:attrNameLst>
                                      </p:cBhvr>
                                      <p:to>
                                        <p:strVal val="visible"/>
                                      </p:to>
                                    </p:set>
                                    <p:animEffect transition="in" filter="checkerboard(across)">
                                      <p:cBhvr>
                                        <p:cTn id="34" dur="500"/>
                                        <p:tgtEl>
                                          <p:spTgt spid="2869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5" presetClass="entr" presetSubtype="10" fill="hold" nodeType="clickEffect">
                                  <p:stCondLst>
                                    <p:cond delay="0"/>
                                  </p:stCondLst>
                                  <p:childTnLst>
                                    <p:set>
                                      <p:cBhvr>
                                        <p:cTn id="38" dur="1" fill="hold">
                                          <p:stCondLst>
                                            <p:cond delay="0"/>
                                          </p:stCondLst>
                                        </p:cTn>
                                        <p:tgtEl>
                                          <p:spTgt spid="28706"/>
                                        </p:tgtEl>
                                        <p:attrNameLst>
                                          <p:attrName>style.visibility</p:attrName>
                                        </p:attrNameLst>
                                      </p:cBhvr>
                                      <p:to>
                                        <p:strVal val="visible"/>
                                      </p:to>
                                    </p:set>
                                    <p:animEffect transition="in" filter="checkerboard(across)">
                                      <p:cBhvr>
                                        <p:cTn id="39" dur="500"/>
                                        <p:tgtEl>
                                          <p:spTgt spid="2870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5" presetClass="entr" presetSubtype="10" fill="hold" nodeType="clickEffect">
                                  <p:stCondLst>
                                    <p:cond delay="0"/>
                                  </p:stCondLst>
                                  <p:childTnLst>
                                    <p:set>
                                      <p:cBhvr>
                                        <p:cTn id="43" dur="1" fill="hold">
                                          <p:stCondLst>
                                            <p:cond delay="0"/>
                                          </p:stCondLst>
                                        </p:cTn>
                                        <p:tgtEl>
                                          <p:spTgt spid="28703"/>
                                        </p:tgtEl>
                                        <p:attrNameLst>
                                          <p:attrName>style.visibility</p:attrName>
                                        </p:attrNameLst>
                                      </p:cBhvr>
                                      <p:to>
                                        <p:strVal val="visible"/>
                                      </p:to>
                                    </p:set>
                                    <p:animEffect transition="in" filter="checkerboard(across)">
                                      <p:cBhvr>
                                        <p:cTn id="44" dur="500"/>
                                        <p:tgtEl>
                                          <p:spTgt spid="2870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 presetClass="entr" presetSubtype="10" fill="hold" nodeType="clickEffect">
                                  <p:stCondLst>
                                    <p:cond delay="0"/>
                                  </p:stCondLst>
                                  <p:childTnLst>
                                    <p:set>
                                      <p:cBhvr>
                                        <p:cTn id="48" dur="1" fill="hold">
                                          <p:stCondLst>
                                            <p:cond delay="0"/>
                                          </p:stCondLst>
                                        </p:cTn>
                                        <p:tgtEl>
                                          <p:spTgt spid="28700"/>
                                        </p:tgtEl>
                                        <p:attrNameLst>
                                          <p:attrName>style.visibility</p:attrName>
                                        </p:attrNameLst>
                                      </p:cBhvr>
                                      <p:to>
                                        <p:strVal val="visible"/>
                                      </p:to>
                                    </p:set>
                                    <p:animEffect transition="in" filter="checkerboard(across)">
                                      <p:cBhvr>
                                        <p:cTn id="49" dur="500"/>
                                        <p:tgtEl>
                                          <p:spTgt spid="2870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5" presetClass="entr" presetSubtype="10" fill="hold" nodeType="clickEffect">
                                  <p:stCondLst>
                                    <p:cond delay="0"/>
                                  </p:stCondLst>
                                  <p:childTnLst>
                                    <p:set>
                                      <p:cBhvr>
                                        <p:cTn id="53" dur="1" fill="hold">
                                          <p:stCondLst>
                                            <p:cond delay="0"/>
                                          </p:stCondLst>
                                        </p:cTn>
                                        <p:tgtEl>
                                          <p:spTgt spid="28709"/>
                                        </p:tgtEl>
                                        <p:attrNameLst>
                                          <p:attrName>style.visibility</p:attrName>
                                        </p:attrNameLst>
                                      </p:cBhvr>
                                      <p:to>
                                        <p:strVal val="visible"/>
                                      </p:to>
                                    </p:set>
                                    <p:animEffect transition="in" filter="checkerboard(across)">
                                      <p:cBhvr>
                                        <p:cTn id="54" dur="500"/>
                                        <p:tgtEl>
                                          <p:spTgt spid="28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2" name="Group 2">
            <a:extLst>
              <a:ext uri="{FF2B5EF4-FFF2-40B4-BE49-F238E27FC236}">
                <a16:creationId xmlns:a16="http://schemas.microsoft.com/office/drawing/2014/main" id="{5E9B45D5-424A-A270-17FB-633DE7052E47}"/>
              </a:ext>
            </a:extLst>
          </p:cNvPr>
          <p:cNvGrpSpPr>
            <a:grpSpLocks/>
          </p:cNvGrpSpPr>
          <p:nvPr/>
        </p:nvGrpSpPr>
        <p:grpSpPr bwMode="auto">
          <a:xfrm>
            <a:off x="2182813" y="522288"/>
            <a:ext cx="8305800" cy="5715000"/>
            <a:chOff x="384" y="672"/>
            <a:chExt cx="5232" cy="3600"/>
          </a:xfrm>
        </p:grpSpPr>
        <p:sp>
          <p:nvSpPr>
            <p:cNvPr id="30723" name="Rectangle 3">
              <a:extLst>
                <a:ext uri="{FF2B5EF4-FFF2-40B4-BE49-F238E27FC236}">
                  <a16:creationId xmlns:a16="http://schemas.microsoft.com/office/drawing/2014/main" id="{A2B0B7D1-0E24-574A-65B9-732130AB0AA8}"/>
                </a:ext>
              </a:extLst>
            </p:cNvPr>
            <p:cNvSpPr>
              <a:spLocks noChangeArrowheads="1"/>
            </p:cNvSpPr>
            <p:nvPr/>
          </p:nvSpPr>
          <p:spPr bwMode="black">
            <a:xfrm>
              <a:off x="384" y="672"/>
              <a:ext cx="2448" cy="3600"/>
            </a:xfrm>
            <a:prstGeom prst="rect">
              <a:avLst/>
            </a:prstGeom>
            <a:gradFill rotWithShape="1">
              <a:gsLst>
                <a:gs pos="0">
                  <a:schemeClr val="bg1"/>
                </a:gs>
                <a:gs pos="100000">
                  <a:schemeClr val="folHlink"/>
                </a:gs>
              </a:gsLst>
              <a:lin ang="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90000" bIns="46800"/>
            <a:lstStyle/>
            <a:p>
              <a:pPr algn="l"/>
              <a:r>
                <a:rPr lang="fi-FI" altLang="en-US" sz="2000">
                  <a:latin typeface="Trebuchet MS" panose="020B0703020202090204" pitchFamily="34" charset="0"/>
                </a:rPr>
                <a:t>Testauksen tukemisen välineet</a:t>
              </a:r>
              <a:endParaRPr lang="en-US" altLang="en-US" sz="2000">
                <a:latin typeface="Trebuchet MS" panose="020B0703020202090204" pitchFamily="34" charset="0"/>
              </a:endParaRPr>
            </a:p>
          </p:txBody>
        </p:sp>
        <p:sp>
          <p:nvSpPr>
            <p:cNvPr id="30724" name="Rectangle 4">
              <a:extLst>
                <a:ext uri="{FF2B5EF4-FFF2-40B4-BE49-F238E27FC236}">
                  <a16:creationId xmlns:a16="http://schemas.microsoft.com/office/drawing/2014/main" id="{7C03CEE7-FFE7-03B5-609A-E6D67CED5868}"/>
                </a:ext>
              </a:extLst>
            </p:cNvPr>
            <p:cNvSpPr>
              <a:spLocks noChangeArrowheads="1"/>
            </p:cNvSpPr>
            <p:nvPr/>
          </p:nvSpPr>
          <p:spPr bwMode="black">
            <a:xfrm>
              <a:off x="3168" y="672"/>
              <a:ext cx="2448" cy="3600"/>
            </a:xfrm>
            <a:prstGeom prst="rect">
              <a:avLst/>
            </a:prstGeom>
            <a:gradFill rotWithShape="1">
              <a:gsLst>
                <a:gs pos="0">
                  <a:schemeClr val="folHlink"/>
                </a:gs>
                <a:gs pos="100000">
                  <a:schemeClr val="bg1"/>
                </a:gs>
              </a:gsLst>
              <a:lin ang="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90000" bIns="46800"/>
            <a:lstStyle/>
            <a:p>
              <a:pPr algn="l"/>
              <a:r>
                <a:rPr lang="fi-FI" altLang="en-US" sz="2000">
                  <a:latin typeface="Trebuchet MS" panose="020B0703020202090204" pitchFamily="34" charset="0"/>
                </a:rPr>
                <a:t>Testiautomaatiovälineet</a:t>
              </a:r>
              <a:endParaRPr lang="en-US" altLang="en-US" sz="2000">
                <a:latin typeface="Trebuchet MS" panose="020B0703020202090204" pitchFamily="34" charset="0"/>
              </a:endParaRPr>
            </a:p>
          </p:txBody>
        </p:sp>
      </p:grpSp>
      <p:sp>
        <p:nvSpPr>
          <p:cNvPr id="30725" name="Rectangle 5">
            <a:extLst>
              <a:ext uri="{FF2B5EF4-FFF2-40B4-BE49-F238E27FC236}">
                <a16:creationId xmlns:a16="http://schemas.microsoft.com/office/drawing/2014/main" id="{1447DD94-1D2D-4EAB-8A20-9EF151E8A5DE}"/>
              </a:ext>
            </a:extLst>
          </p:cNvPr>
          <p:cNvSpPr>
            <a:spLocks noGrp="1" noChangeArrowheads="1"/>
          </p:cNvSpPr>
          <p:nvPr>
            <p:ph type="title"/>
          </p:nvPr>
        </p:nvSpPr>
        <p:spPr>
          <a:xfrm rot="16200000">
            <a:off x="-1082675" y="3246438"/>
            <a:ext cx="5616575" cy="495300"/>
          </a:xfrm>
        </p:spPr>
        <p:txBody>
          <a:bodyPr>
            <a:noAutofit/>
          </a:bodyPr>
          <a:lstStyle/>
          <a:p>
            <a:r>
              <a:rPr lang="fi-FI" altLang="en-US" sz="2800" dirty="0"/>
              <a:t>Esimerkki: tyypillinen kaupallinen </a:t>
            </a:r>
            <a:br>
              <a:rPr lang="fi-FI" altLang="en-US" sz="2800" dirty="0"/>
            </a:br>
            <a:r>
              <a:rPr lang="fi-FI" altLang="en-US" sz="2800" dirty="0"/>
              <a:t>suorituskykytestausväline</a:t>
            </a:r>
            <a:endParaRPr lang="en-US" altLang="en-US" sz="2800" dirty="0"/>
          </a:p>
        </p:txBody>
      </p:sp>
      <p:grpSp>
        <p:nvGrpSpPr>
          <p:cNvPr id="30726" name="Group 6">
            <a:extLst>
              <a:ext uri="{FF2B5EF4-FFF2-40B4-BE49-F238E27FC236}">
                <a16:creationId xmlns:a16="http://schemas.microsoft.com/office/drawing/2014/main" id="{70A2E038-2F62-FFCE-64D7-776FC242626B}"/>
              </a:ext>
            </a:extLst>
          </p:cNvPr>
          <p:cNvGrpSpPr>
            <a:grpSpLocks/>
          </p:cNvGrpSpPr>
          <p:nvPr/>
        </p:nvGrpSpPr>
        <p:grpSpPr bwMode="auto">
          <a:xfrm>
            <a:off x="4449763" y="903288"/>
            <a:ext cx="1562100" cy="5334000"/>
            <a:chOff x="1812" y="912"/>
            <a:chExt cx="984" cy="3360"/>
          </a:xfrm>
        </p:grpSpPr>
        <p:sp>
          <p:nvSpPr>
            <p:cNvPr id="30727" name="Oval 7">
              <a:extLst>
                <a:ext uri="{FF2B5EF4-FFF2-40B4-BE49-F238E27FC236}">
                  <a16:creationId xmlns:a16="http://schemas.microsoft.com/office/drawing/2014/main" id="{65A0C988-CA33-C70B-8F95-1B6D3AAF4700}"/>
                </a:ext>
              </a:extLst>
            </p:cNvPr>
            <p:cNvSpPr>
              <a:spLocks noChangeArrowheads="1"/>
            </p:cNvSpPr>
            <p:nvPr/>
          </p:nvSpPr>
          <p:spPr bwMode="black">
            <a:xfrm>
              <a:off x="1812" y="3360"/>
              <a:ext cx="972" cy="912"/>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lIns="0" tIns="0" rIns="90000" bIns="46800" anchor="ctr"/>
            <a:lstStyle/>
            <a:p>
              <a:pPr algn="ctr"/>
              <a:r>
                <a:rPr lang="fi-FI" altLang="en-US" sz="1400">
                  <a:latin typeface="Trebuchet MS" panose="020B0703020202090204" pitchFamily="34" charset="0"/>
                </a:rPr>
                <a:t>Testisuori-tuksen seuranta ja hallinta</a:t>
              </a:r>
              <a:endParaRPr lang="en-US" altLang="en-US" sz="1400">
                <a:latin typeface="Trebuchet MS" panose="020B0703020202090204" pitchFamily="34" charset="0"/>
              </a:endParaRPr>
            </a:p>
          </p:txBody>
        </p:sp>
        <p:sp>
          <p:nvSpPr>
            <p:cNvPr id="30728" name="Oval 8">
              <a:extLst>
                <a:ext uri="{FF2B5EF4-FFF2-40B4-BE49-F238E27FC236}">
                  <a16:creationId xmlns:a16="http://schemas.microsoft.com/office/drawing/2014/main" id="{751C820D-A280-2ED5-D35C-456DE342F01A}"/>
                </a:ext>
              </a:extLst>
            </p:cNvPr>
            <p:cNvSpPr>
              <a:spLocks noChangeArrowheads="1"/>
            </p:cNvSpPr>
            <p:nvPr/>
          </p:nvSpPr>
          <p:spPr bwMode="black">
            <a:xfrm>
              <a:off x="1812" y="2544"/>
              <a:ext cx="972" cy="91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r>
                <a:rPr lang="fi-FI" altLang="en-US" sz="1400">
                  <a:latin typeface="Trebuchet MS" panose="020B0703020202090204" pitchFamily="34" charset="0"/>
                </a:rPr>
                <a:t>Testiympä-ristöt</a:t>
              </a:r>
              <a:endParaRPr lang="en-US" altLang="en-US" sz="1400">
                <a:latin typeface="Trebuchet MS" panose="020B0703020202090204" pitchFamily="34" charset="0"/>
              </a:endParaRPr>
            </a:p>
          </p:txBody>
        </p:sp>
        <p:sp>
          <p:nvSpPr>
            <p:cNvPr id="30729" name="Oval 9">
              <a:extLst>
                <a:ext uri="{FF2B5EF4-FFF2-40B4-BE49-F238E27FC236}">
                  <a16:creationId xmlns:a16="http://schemas.microsoft.com/office/drawing/2014/main" id="{3C1C9F05-F9EC-133C-0E66-925ACFE4F7F1}"/>
                </a:ext>
              </a:extLst>
            </p:cNvPr>
            <p:cNvSpPr>
              <a:spLocks noChangeArrowheads="1"/>
            </p:cNvSpPr>
            <p:nvPr/>
          </p:nvSpPr>
          <p:spPr bwMode="black">
            <a:xfrm>
              <a:off x="1812" y="1728"/>
              <a:ext cx="972" cy="912"/>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lIns="0" tIns="0" rIns="90000" bIns="46800" anchor="ctr"/>
            <a:lstStyle/>
            <a:p>
              <a:pPr algn="ctr"/>
              <a:r>
                <a:rPr lang="fi-FI" altLang="en-US" sz="1400">
                  <a:latin typeface="Trebuchet MS" panose="020B0703020202090204" pitchFamily="34" charset="0"/>
                </a:rPr>
                <a:t>Testitapauk-set</a:t>
              </a:r>
              <a:endParaRPr lang="en-US" altLang="en-US" sz="1400">
                <a:latin typeface="Trebuchet MS" panose="020B0703020202090204" pitchFamily="34" charset="0"/>
              </a:endParaRPr>
            </a:p>
          </p:txBody>
        </p:sp>
        <p:sp>
          <p:nvSpPr>
            <p:cNvPr id="30730" name="Oval 10">
              <a:extLst>
                <a:ext uri="{FF2B5EF4-FFF2-40B4-BE49-F238E27FC236}">
                  <a16:creationId xmlns:a16="http://schemas.microsoft.com/office/drawing/2014/main" id="{2378C6BE-AF4E-2F09-8C5F-E77A7769E1B0}"/>
                </a:ext>
              </a:extLst>
            </p:cNvPr>
            <p:cNvSpPr>
              <a:spLocks noChangeArrowheads="1"/>
            </p:cNvSpPr>
            <p:nvPr/>
          </p:nvSpPr>
          <p:spPr bwMode="black">
            <a:xfrm>
              <a:off x="1824" y="912"/>
              <a:ext cx="972" cy="91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r>
                <a:rPr lang="fi-FI" altLang="en-US" sz="1400">
                  <a:latin typeface="Trebuchet MS" panose="020B0703020202090204" pitchFamily="34" charset="0"/>
                </a:rPr>
                <a:t>Testauksen suunnittelu ja hallinta</a:t>
              </a:r>
              <a:endParaRPr lang="en-US" altLang="en-US" sz="1400">
                <a:latin typeface="Trebuchet MS" panose="020B0703020202090204" pitchFamily="34" charset="0"/>
              </a:endParaRPr>
            </a:p>
          </p:txBody>
        </p:sp>
      </p:grpSp>
      <p:grpSp>
        <p:nvGrpSpPr>
          <p:cNvPr id="30731" name="Group 11">
            <a:extLst>
              <a:ext uri="{FF2B5EF4-FFF2-40B4-BE49-F238E27FC236}">
                <a16:creationId xmlns:a16="http://schemas.microsoft.com/office/drawing/2014/main" id="{F9F1B1CA-2B39-0667-10CB-3075DEF5A2A0}"/>
              </a:ext>
            </a:extLst>
          </p:cNvPr>
          <p:cNvGrpSpPr>
            <a:grpSpLocks/>
          </p:cNvGrpSpPr>
          <p:nvPr/>
        </p:nvGrpSpPr>
        <p:grpSpPr bwMode="auto">
          <a:xfrm>
            <a:off x="6659563" y="903288"/>
            <a:ext cx="1543050" cy="5334000"/>
            <a:chOff x="3204" y="912"/>
            <a:chExt cx="972" cy="3360"/>
          </a:xfrm>
        </p:grpSpPr>
        <p:sp>
          <p:nvSpPr>
            <p:cNvPr id="30732" name="Oval 12">
              <a:extLst>
                <a:ext uri="{FF2B5EF4-FFF2-40B4-BE49-F238E27FC236}">
                  <a16:creationId xmlns:a16="http://schemas.microsoft.com/office/drawing/2014/main" id="{1047A240-D3C7-D8A7-C484-7F6294131BE0}"/>
                </a:ext>
              </a:extLst>
            </p:cNvPr>
            <p:cNvSpPr>
              <a:spLocks noChangeArrowheads="1"/>
            </p:cNvSpPr>
            <p:nvPr/>
          </p:nvSpPr>
          <p:spPr bwMode="black">
            <a:xfrm>
              <a:off x="3204" y="3360"/>
              <a:ext cx="972" cy="912"/>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lIns="0" tIns="0" rIns="90000" bIns="46800" anchor="ctr"/>
            <a:lstStyle/>
            <a:p>
              <a:pPr algn="ctr"/>
              <a:r>
                <a:rPr lang="fi-FI" altLang="en-US" sz="1400" dirty="0">
                  <a:latin typeface="Trebuchet MS" panose="020B0703020202090204" pitchFamily="34" charset="0"/>
                </a:rPr>
                <a:t>Suoritus-kykytestaus</a:t>
              </a:r>
              <a:endParaRPr lang="en-US" altLang="en-US" sz="1400" dirty="0">
                <a:latin typeface="Trebuchet MS" panose="020B0703020202090204" pitchFamily="34" charset="0"/>
              </a:endParaRPr>
            </a:p>
          </p:txBody>
        </p:sp>
        <p:sp>
          <p:nvSpPr>
            <p:cNvPr id="30733" name="Oval 13">
              <a:extLst>
                <a:ext uri="{FF2B5EF4-FFF2-40B4-BE49-F238E27FC236}">
                  <a16:creationId xmlns:a16="http://schemas.microsoft.com/office/drawing/2014/main" id="{1319B708-F7BA-5748-12E0-CF990E31E948}"/>
                </a:ext>
              </a:extLst>
            </p:cNvPr>
            <p:cNvSpPr>
              <a:spLocks noChangeArrowheads="1"/>
            </p:cNvSpPr>
            <p:nvPr/>
          </p:nvSpPr>
          <p:spPr bwMode="black">
            <a:xfrm>
              <a:off x="3204" y="2544"/>
              <a:ext cx="972" cy="91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r>
                <a:rPr lang="fi-FI" altLang="en-US" sz="1400">
                  <a:latin typeface="Trebuchet MS" panose="020B0703020202090204" pitchFamily="34" charset="0"/>
                </a:rPr>
                <a:t>Tulosten arviointi</a:t>
              </a:r>
              <a:endParaRPr lang="en-US" altLang="en-US" sz="1400">
                <a:latin typeface="Trebuchet MS" panose="020B0703020202090204" pitchFamily="34" charset="0"/>
              </a:endParaRPr>
            </a:p>
          </p:txBody>
        </p:sp>
        <p:sp>
          <p:nvSpPr>
            <p:cNvPr id="30734" name="Oval 14">
              <a:extLst>
                <a:ext uri="{FF2B5EF4-FFF2-40B4-BE49-F238E27FC236}">
                  <a16:creationId xmlns:a16="http://schemas.microsoft.com/office/drawing/2014/main" id="{95FFF64C-565C-79C0-AB29-1954E283D036}"/>
                </a:ext>
              </a:extLst>
            </p:cNvPr>
            <p:cNvSpPr>
              <a:spLocks noChangeArrowheads="1"/>
            </p:cNvSpPr>
            <p:nvPr/>
          </p:nvSpPr>
          <p:spPr bwMode="black">
            <a:xfrm>
              <a:off x="3204" y="1728"/>
              <a:ext cx="972" cy="912"/>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lIns="0" tIns="0" rIns="90000" bIns="46800" anchor="ctr"/>
            <a:lstStyle/>
            <a:p>
              <a:pPr algn="ctr"/>
              <a:r>
                <a:rPr lang="fi-FI" altLang="en-US" sz="1400" dirty="0" err="1">
                  <a:latin typeface="Trebuchet MS" panose="020B0703020202090204" pitchFamily="34" charset="0"/>
                </a:rPr>
                <a:t>Toiminnal-linen</a:t>
              </a:r>
              <a:r>
                <a:rPr lang="fi-FI" altLang="en-US" sz="1400" dirty="0">
                  <a:latin typeface="Trebuchet MS" panose="020B0703020202090204" pitchFamily="34" charset="0"/>
                </a:rPr>
                <a:t> testaus</a:t>
              </a:r>
              <a:endParaRPr lang="en-US" altLang="en-US" sz="1400" dirty="0">
                <a:latin typeface="Trebuchet MS" panose="020B0703020202090204" pitchFamily="34" charset="0"/>
              </a:endParaRPr>
            </a:p>
          </p:txBody>
        </p:sp>
        <p:sp>
          <p:nvSpPr>
            <p:cNvPr id="30735" name="Oval 15">
              <a:extLst>
                <a:ext uri="{FF2B5EF4-FFF2-40B4-BE49-F238E27FC236}">
                  <a16:creationId xmlns:a16="http://schemas.microsoft.com/office/drawing/2014/main" id="{A76FDAE5-43CA-8800-D364-428778245405}"/>
                </a:ext>
              </a:extLst>
            </p:cNvPr>
            <p:cNvSpPr>
              <a:spLocks noChangeArrowheads="1"/>
            </p:cNvSpPr>
            <p:nvPr/>
          </p:nvSpPr>
          <p:spPr bwMode="black">
            <a:xfrm>
              <a:off x="3204" y="912"/>
              <a:ext cx="972" cy="91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r>
                <a:rPr lang="fi-FI" altLang="en-US" sz="1400" dirty="0">
                  <a:latin typeface="Trebuchet MS" panose="020B0703020202090204" pitchFamily="34" charset="0"/>
                </a:rPr>
                <a:t>Testattavien asioiden valinta</a:t>
              </a:r>
              <a:endParaRPr lang="en-US" altLang="en-US" sz="1400" dirty="0">
                <a:latin typeface="Trebuchet MS" panose="020B0703020202090204" pitchFamily="34" charset="0"/>
              </a:endParaRPr>
            </a:p>
          </p:txBody>
        </p:sp>
      </p:grpSp>
      <p:grpSp>
        <p:nvGrpSpPr>
          <p:cNvPr id="30736" name="Group 16">
            <a:extLst>
              <a:ext uri="{FF2B5EF4-FFF2-40B4-BE49-F238E27FC236}">
                <a16:creationId xmlns:a16="http://schemas.microsoft.com/office/drawing/2014/main" id="{2C4BA47F-8D3F-56A9-E15F-52D4EE3902A3}"/>
              </a:ext>
            </a:extLst>
          </p:cNvPr>
          <p:cNvGrpSpPr>
            <a:grpSpLocks/>
          </p:cNvGrpSpPr>
          <p:nvPr/>
        </p:nvGrpSpPr>
        <p:grpSpPr bwMode="auto">
          <a:xfrm>
            <a:off x="2487613" y="990600"/>
            <a:ext cx="2133600" cy="1309688"/>
            <a:chOff x="576" y="967"/>
            <a:chExt cx="1344" cy="825"/>
          </a:xfrm>
        </p:grpSpPr>
        <p:sp>
          <p:nvSpPr>
            <p:cNvPr id="30737" name="Line 17">
              <a:extLst>
                <a:ext uri="{FF2B5EF4-FFF2-40B4-BE49-F238E27FC236}">
                  <a16:creationId xmlns:a16="http://schemas.microsoft.com/office/drawing/2014/main" id="{8B73914C-A500-ED3C-311B-162BFDC478FB}"/>
                </a:ext>
              </a:extLst>
            </p:cNvPr>
            <p:cNvSpPr>
              <a:spLocks noChangeShapeType="1"/>
            </p:cNvSpPr>
            <p:nvPr/>
          </p:nvSpPr>
          <p:spPr bwMode="black">
            <a:xfrm flipH="1">
              <a:off x="1728" y="1392"/>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30738" name="Text Box 18">
              <a:extLst>
                <a:ext uri="{FF2B5EF4-FFF2-40B4-BE49-F238E27FC236}">
                  <a16:creationId xmlns:a16="http://schemas.microsoft.com/office/drawing/2014/main" id="{0DED4067-D4AA-29DA-4457-F04DD78C5A99}"/>
                </a:ext>
              </a:extLst>
            </p:cNvPr>
            <p:cNvSpPr txBox="1">
              <a:spLocks noChangeArrowheads="1"/>
            </p:cNvSpPr>
            <p:nvPr/>
          </p:nvSpPr>
          <p:spPr bwMode="black">
            <a:xfrm>
              <a:off x="576" y="967"/>
              <a:ext cx="1296" cy="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Työmäärien suunnittelu ja hallinta</a:t>
              </a:r>
            </a:p>
            <a:p>
              <a:pPr algn="l">
                <a:lnSpc>
                  <a:spcPct val="60000"/>
                </a:lnSpc>
                <a:spcBef>
                  <a:spcPct val="20000"/>
                </a:spcBef>
              </a:pPr>
              <a:r>
                <a:rPr lang="fi-FI" altLang="en-US" sz="1200">
                  <a:latin typeface="Trebuchet MS" panose="020B0703020202090204" pitchFamily="34" charset="0"/>
                </a:rPr>
                <a:t>Havaintokirjausten käsittely</a:t>
              </a:r>
            </a:p>
            <a:p>
              <a:pPr algn="l">
                <a:lnSpc>
                  <a:spcPct val="60000"/>
                </a:lnSpc>
                <a:spcBef>
                  <a:spcPct val="20000"/>
                </a:spcBef>
              </a:pPr>
              <a:r>
                <a:rPr lang="fi-FI" altLang="en-US" sz="1200" b="1">
                  <a:solidFill>
                    <a:srgbClr val="FF3300"/>
                  </a:solidFill>
                  <a:latin typeface="Trebuchet MS" panose="020B0703020202090204" pitchFamily="34" charset="0"/>
                </a:rPr>
                <a:t>Raporttien luominen</a:t>
              </a:r>
            </a:p>
            <a:p>
              <a:pPr algn="l">
                <a:lnSpc>
                  <a:spcPct val="60000"/>
                </a:lnSpc>
                <a:spcBef>
                  <a:spcPct val="20000"/>
                </a:spcBef>
              </a:pPr>
              <a:r>
                <a:rPr lang="fi-FI" altLang="en-US" sz="1200">
                  <a:latin typeface="Trebuchet MS" panose="020B0703020202090204" pitchFamily="34" charset="0"/>
                </a:rPr>
                <a:t>Testauksen materiaalien versionhallinta</a:t>
              </a:r>
            </a:p>
            <a:p>
              <a:pPr algn="l">
                <a:lnSpc>
                  <a:spcPct val="60000"/>
                </a:lnSpc>
                <a:spcBef>
                  <a:spcPct val="20000"/>
                </a:spcBef>
              </a:pPr>
              <a:r>
                <a:rPr lang="fi-FI" altLang="en-US" sz="1200">
                  <a:latin typeface="Trebuchet MS" panose="020B0703020202090204" pitchFamily="34" charset="0"/>
                </a:rPr>
                <a:t>Koodin laadun arviointi</a:t>
              </a:r>
            </a:p>
            <a:p>
              <a:pPr algn="l">
                <a:lnSpc>
                  <a:spcPct val="60000"/>
                </a:lnSpc>
                <a:spcBef>
                  <a:spcPct val="20000"/>
                </a:spcBef>
              </a:pPr>
              <a:r>
                <a:rPr lang="fi-FI" altLang="en-US" sz="1200">
                  <a:latin typeface="Trebuchet MS" panose="020B0703020202090204" pitchFamily="34" charset="0"/>
                </a:rPr>
                <a:t>Katselmointien tuki</a:t>
              </a:r>
            </a:p>
            <a:p>
              <a:pPr algn="l">
                <a:lnSpc>
                  <a:spcPct val="60000"/>
                </a:lnSpc>
                <a:spcBef>
                  <a:spcPct val="20000"/>
                </a:spcBef>
              </a:pPr>
              <a:r>
                <a:rPr lang="fi-FI" altLang="en-US" sz="1200">
                  <a:latin typeface="Trebuchet MS" panose="020B0703020202090204" pitchFamily="34" charset="0"/>
                </a:rPr>
                <a:t>Vaatimusten testaus</a:t>
              </a:r>
              <a:endParaRPr lang="en-US" altLang="en-US" sz="1200">
                <a:latin typeface="Trebuchet MS" panose="020B0703020202090204" pitchFamily="34" charset="0"/>
              </a:endParaRPr>
            </a:p>
          </p:txBody>
        </p:sp>
      </p:grpSp>
      <p:grpSp>
        <p:nvGrpSpPr>
          <p:cNvPr id="30739" name="Group 19">
            <a:extLst>
              <a:ext uri="{FF2B5EF4-FFF2-40B4-BE49-F238E27FC236}">
                <a16:creationId xmlns:a16="http://schemas.microsoft.com/office/drawing/2014/main" id="{1C3389DC-FC41-BC84-BDB2-D9067B67101C}"/>
              </a:ext>
            </a:extLst>
          </p:cNvPr>
          <p:cNvGrpSpPr>
            <a:grpSpLocks/>
          </p:cNvGrpSpPr>
          <p:nvPr/>
        </p:nvGrpSpPr>
        <p:grpSpPr bwMode="auto">
          <a:xfrm>
            <a:off x="2335213" y="2503489"/>
            <a:ext cx="2286000" cy="1125538"/>
            <a:chOff x="480" y="1920"/>
            <a:chExt cx="1440" cy="709"/>
          </a:xfrm>
        </p:grpSpPr>
        <p:sp>
          <p:nvSpPr>
            <p:cNvPr id="30740" name="Line 20">
              <a:extLst>
                <a:ext uri="{FF2B5EF4-FFF2-40B4-BE49-F238E27FC236}">
                  <a16:creationId xmlns:a16="http://schemas.microsoft.com/office/drawing/2014/main" id="{9A201697-2201-FAB3-D500-9A078A09B1E2}"/>
                </a:ext>
              </a:extLst>
            </p:cNvPr>
            <p:cNvSpPr>
              <a:spLocks noChangeShapeType="1"/>
            </p:cNvSpPr>
            <p:nvPr/>
          </p:nvSpPr>
          <p:spPr bwMode="black">
            <a:xfrm flipH="1">
              <a:off x="1536" y="2208"/>
              <a:ext cx="3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30741" name="Text Box 21">
              <a:extLst>
                <a:ext uri="{FF2B5EF4-FFF2-40B4-BE49-F238E27FC236}">
                  <a16:creationId xmlns:a16="http://schemas.microsoft.com/office/drawing/2014/main" id="{DB1E553C-3DC8-C3C6-357B-3F223F54F43C}"/>
                </a:ext>
              </a:extLst>
            </p:cNvPr>
            <p:cNvSpPr txBox="1">
              <a:spLocks noChangeArrowheads="1"/>
            </p:cNvSpPr>
            <p:nvPr/>
          </p:nvSpPr>
          <p:spPr bwMode="black">
            <a:xfrm>
              <a:off x="480" y="1920"/>
              <a:ext cx="1008" cy="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Kokoelman luominen ja hallinta</a:t>
              </a:r>
            </a:p>
            <a:p>
              <a:pPr algn="l">
                <a:lnSpc>
                  <a:spcPct val="60000"/>
                </a:lnSpc>
                <a:spcBef>
                  <a:spcPct val="20000"/>
                </a:spcBef>
              </a:pPr>
              <a:r>
                <a:rPr lang="fi-FI" altLang="en-US" sz="1200">
                  <a:latin typeface="Trebuchet MS" panose="020B0703020202090204" pitchFamily="34" charset="0"/>
                </a:rPr>
                <a:t>Suoritukseen valinta</a:t>
              </a:r>
            </a:p>
            <a:p>
              <a:pPr algn="l">
                <a:lnSpc>
                  <a:spcPct val="60000"/>
                </a:lnSpc>
                <a:spcBef>
                  <a:spcPct val="20000"/>
                </a:spcBef>
              </a:pPr>
              <a:r>
                <a:rPr lang="fi-FI" altLang="en-US" sz="1200">
                  <a:latin typeface="Trebuchet MS" panose="020B0703020202090204" pitchFamily="34" charset="0"/>
                </a:rPr>
                <a:t>Suorituksen kirjaus</a:t>
              </a:r>
            </a:p>
            <a:p>
              <a:pPr algn="l">
                <a:lnSpc>
                  <a:spcPct val="60000"/>
                </a:lnSpc>
                <a:spcBef>
                  <a:spcPct val="20000"/>
                </a:spcBef>
              </a:pPr>
              <a:r>
                <a:rPr lang="fi-FI" altLang="en-US" sz="1200">
                  <a:latin typeface="Trebuchet MS" panose="020B0703020202090204" pitchFamily="34" charset="0"/>
                </a:rPr>
                <a:t>Vaatimuskattavuuden arviointi</a:t>
              </a:r>
            </a:p>
            <a:p>
              <a:pPr algn="l">
                <a:lnSpc>
                  <a:spcPct val="60000"/>
                </a:lnSpc>
                <a:spcBef>
                  <a:spcPct val="20000"/>
                </a:spcBef>
              </a:pPr>
              <a:r>
                <a:rPr lang="fi-FI" altLang="en-US" sz="1200">
                  <a:latin typeface="Trebuchet MS" panose="020B0703020202090204" pitchFamily="34" charset="0"/>
                </a:rPr>
                <a:t>Testitapausten suunnittelu</a:t>
              </a:r>
            </a:p>
          </p:txBody>
        </p:sp>
      </p:grpSp>
      <p:grpSp>
        <p:nvGrpSpPr>
          <p:cNvPr id="30742" name="Group 22">
            <a:extLst>
              <a:ext uri="{FF2B5EF4-FFF2-40B4-BE49-F238E27FC236}">
                <a16:creationId xmlns:a16="http://schemas.microsoft.com/office/drawing/2014/main" id="{464DA81A-5FFD-84CA-E782-F434A54BE146}"/>
              </a:ext>
            </a:extLst>
          </p:cNvPr>
          <p:cNvGrpSpPr>
            <a:grpSpLocks/>
          </p:cNvGrpSpPr>
          <p:nvPr/>
        </p:nvGrpSpPr>
        <p:grpSpPr bwMode="auto">
          <a:xfrm>
            <a:off x="2563813" y="3790952"/>
            <a:ext cx="2057400" cy="866776"/>
            <a:chOff x="624" y="2731"/>
            <a:chExt cx="1296" cy="546"/>
          </a:xfrm>
        </p:grpSpPr>
        <p:sp>
          <p:nvSpPr>
            <p:cNvPr id="30743" name="Line 23">
              <a:extLst>
                <a:ext uri="{FF2B5EF4-FFF2-40B4-BE49-F238E27FC236}">
                  <a16:creationId xmlns:a16="http://schemas.microsoft.com/office/drawing/2014/main" id="{8A0121BA-B73D-A788-F0B3-664D89687997}"/>
                </a:ext>
              </a:extLst>
            </p:cNvPr>
            <p:cNvSpPr>
              <a:spLocks noChangeShapeType="1"/>
            </p:cNvSpPr>
            <p:nvPr/>
          </p:nvSpPr>
          <p:spPr bwMode="black">
            <a:xfrm flipH="1">
              <a:off x="1728" y="302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30744" name="Text Box 24">
              <a:extLst>
                <a:ext uri="{FF2B5EF4-FFF2-40B4-BE49-F238E27FC236}">
                  <a16:creationId xmlns:a16="http://schemas.microsoft.com/office/drawing/2014/main" id="{D5DA7DB5-CF6B-38C1-F269-0B64FC4ECE74}"/>
                </a:ext>
              </a:extLst>
            </p:cNvPr>
            <p:cNvSpPr txBox="1">
              <a:spLocks noChangeArrowheads="1"/>
            </p:cNvSpPr>
            <p:nvPr/>
          </p:nvSpPr>
          <p:spPr bwMode="black">
            <a:xfrm>
              <a:off x="624" y="2731"/>
              <a:ext cx="1152"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Koonnit ja julkaisut ympäristöihin</a:t>
              </a:r>
            </a:p>
            <a:p>
              <a:pPr algn="l">
                <a:lnSpc>
                  <a:spcPct val="60000"/>
                </a:lnSpc>
                <a:spcBef>
                  <a:spcPct val="20000"/>
                </a:spcBef>
              </a:pPr>
              <a:r>
                <a:rPr lang="fi-FI" altLang="en-US" sz="1200">
                  <a:latin typeface="Trebuchet MS" panose="020B0703020202090204" pitchFamily="34" charset="0"/>
                </a:rPr>
                <a:t>Ympäristön alustaminen</a:t>
              </a:r>
            </a:p>
            <a:p>
              <a:pPr algn="l">
                <a:lnSpc>
                  <a:spcPct val="60000"/>
                </a:lnSpc>
                <a:spcBef>
                  <a:spcPct val="20000"/>
                </a:spcBef>
              </a:pPr>
              <a:r>
                <a:rPr lang="fi-FI" altLang="en-US" sz="1200">
                  <a:latin typeface="Trebuchet MS" panose="020B0703020202090204" pitchFamily="34" charset="0"/>
                </a:rPr>
                <a:t>Ajoympäristön tuki</a:t>
              </a:r>
            </a:p>
            <a:p>
              <a:pPr algn="l">
                <a:lnSpc>
                  <a:spcPct val="60000"/>
                </a:lnSpc>
                <a:spcBef>
                  <a:spcPct val="20000"/>
                </a:spcBef>
              </a:pPr>
              <a:r>
                <a:rPr lang="fi-FI" altLang="en-US" sz="1200">
                  <a:latin typeface="Trebuchet MS" panose="020B0703020202090204" pitchFamily="34" charset="0"/>
                </a:rPr>
                <a:t>Testiaineiston luonti ja alustus</a:t>
              </a:r>
              <a:endParaRPr lang="en-US" altLang="en-US" sz="1200">
                <a:latin typeface="Trebuchet MS" panose="020B0703020202090204" pitchFamily="34" charset="0"/>
              </a:endParaRPr>
            </a:p>
          </p:txBody>
        </p:sp>
      </p:grpSp>
      <p:grpSp>
        <p:nvGrpSpPr>
          <p:cNvPr id="30745" name="Group 25">
            <a:extLst>
              <a:ext uri="{FF2B5EF4-FFF2-40B4-BE49-F238E27FC236}">
                <a16:creationId xmlns:a16="http://schemas.microsoft.com/office/drawing/2014/main" id="{B50C2C87-7151-3327-A013-4F82E05BD92F}"/>
              </a:ext>
            </a:extLst>
          </p:cNvPr>
          <p:cNvGrpSpPr>
            <a:grpSpLocks/>
          </p:cNvGrpSpPr>
          <p:nvPr/>
        </p:nvGrpSpPr>
        <p:grpSpPr bwMode="auto">
          <a:xfrm>
            <a:off x="2335213" y="5229225"/>
            <a:ext cx="2286000" cy="719138"/>
            <a:chOff x="480" y="3637"/>
            <a:chExt cx="1440" cy="453"/>
          </a:xfrm>
        </p:grpSpPr>
        <p:sp>
          <p:nvSpPr>
            <p:cNvPr id="30746" name="Line 26">
              <a:extLst>
                <a:ext uri="{FF2B5EF4-FFF2-40B4-BE49-F238E27FC236}">
                  <a16:creationId xmlns:a16="http://schemas.microsoft.com/office/drawing/2014/main" id="{76090A1C-BDE8-D237-2D7F-312FA0EAE460}"/>
                </a:ext>
              </a:extLst>
            </p:cNvPr>
            <p:cNvSpPr>
              <a:spLocks noChangeShapeType="1"/>
            </p:cNvSpPr>
            <p:nvPr/>
          </p:nvSpPr>
          <p:spPr bwMode="black">
            <a:xfrm flipH="1">
              <a:off x="1536" y="3840"/>
              <a:ext cx="3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30747" name="Text Box 27">
              <a:extLst>
                <a:ext uri="{FF2B5EF4-FFF2-40B4-BE49-F238E27FC236}">
                  <a16:creationId xmlns:a16="http://schemas.microsoft.com/office/drawing/2014/main" id="{C348682B-7FB1-4160-E5EF-53844524223C}"/>
                </a:ext>
              </a:extLst>
            </p:cNvPr>
            <p:cNvSpPr txBox="1">
              <a:spLocks noChangeArrowheads="1"/>
            </p:cNvSpPr>
            <p:nvPr/>
          </p:nvSpPr>
          <p:spPr bwMode="black">
            <a:xfrm>
              <a:off x="480" y="3637"/>
              <a:ext cx="1056"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Koodikattavuuden analysointi</a:t>
              </a:r>
            </a:p>
            <a:p>
              <a:pPr algn="l">
                <a:lnSpc>
                  <a:spcPct val="60000"/>
                </a:lnSpc>
                <a:spcBef>
                  <a:spcPct val="20000"/>
                </a:spcBef>
              </a:pPr>
              <a:r>
                <a:rPr lang="fi-FI" altLang="en-US" sz="1200">
                  <a:latin typeface="Trebuchet MS" panose="020B0703020202090204" pitchFamily="34" charset="0"/>
                </a:rPr>
                <a:t>Ajonaikaisen tilanteen analysointi ja seuranta</a:t>
              </a:r>
            </a:p>
            <a:p>
              <a:pPr algn="l">
                <a:lnSpc>
                  <a:spcPct val="60000"/>
                </a:lnSpc>
                <a:spcBef>
                  <a:spcPct val="20000"/>
                </a:spcBef>
              </a:pPr>
              <a:r>
                <a:rPr lang="fi-FI" altLang="en-US" sz="1200" b="1">
                  <a:solidFill>
                    <a:srgbClr val="FF3300"/>
                  </a:solidFill>
                  <a:latin typeface="Trebuchet MS" panose="020B0703020202090204" pitchFamily="34" charset="0"/>
                </a:rPr>
                <a:t>Vian jäljitys</a:t>
              </a:r>
              <a:endParaRPr lang="en-US" altLang="en-US" sz="1200" b="1">
                <a:solidFill>
                  <a:srgbClr val="FF3300"/>
                </a:solidFill>
                <a:latin typeface="Trebuchet MS" panose="020B0703020202090204" pitchFamily="34" charset="0"/>
              </a:endParaRPr>
            </a:p>
          </p:txBody>
        </p:sp>
      </p:grpSp>
      <p:grpSp>
        <p:nvGrpSpPr>
          <p:cNvPr id="30748" name="Group 28">
            <a:extLst>
              <a:ext uri="{FF2B5EF4-FFF2-40B4-BE49-F238E27FC236}">
                <a16:creationId xmlns:a16="http://schemas.microsoft.com/office/drawing/2014/main" id="{3FBA0325-E28C-1F90-2857-EA2668C98698}"/>
              </a:ext>
            </a:extLst>
          </p:cNvPr>
          <p:cNvGrpSpPr>
            <a:grpSpLocks/>
          </p:cNvGrpSpPr>
          <p:nvPr/>
        </p:nvGrpSpPr>
        <p:grpSpPr bwMode="auto">
          <a:xfrm>
            <a:off x="8050213" y="4103683"/>
            <a:ext cx="2057400" cy="349249"/>
            <a:chOff x="4080" y="2928"/>
            <a:chExt cx="1296" cy="220"/>
          </a:xfrm>
        </p:grpSpPr>
        <p:sp>
          <p:nvSpPr>
            <p:cNvPr id="30749" name="Line 29">
              <a:extLst>
                <a:ext uri="{FF2B5EF4-FFF2-40B4-BE49-F238E27FC236}">
                  <a16:creationId xmlns:a16="http://schemas.microsoft.com/office/drawing/2014/main" id="{3BC0C730-1091-FEBD-24D2-1A2A2A1768CA}"/>
                </a:ext>
              </a:extLst>
            </p:cNvPr>
            <p:cNvSpPr>
              <a:spLocks noChangeShapeType="1"/>
            </p:cNvSpPr>
            <p:nvPr/>
          </p:nvSpPr>
          <p:spPr bwMode="black">
            <a:xfrm flipH="1">
              <a:off x="4080" y="3024"/>
              <a:ext cx="384"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30750" name="Text Box 30">
              <a:extLst>
                <a:ext uri="{FF2B5EF4-FFF2-40B4-BE49-F238E27FC236}">
                  <a16:creationId xmlns:a16="http://schemas.microsoft.com/office/drawing/2014/main" id="{CB4D3B6F-E0C2-5D09-AAC2-ABCBD6038ED0}"/>
                </a:ext>
              </a:extLst>
            </p:cNvPr>
            <p:cNvSpPr txBox="1">
              <a:spLocks noChangeArrowheads="1"/>
            </p:cNvSpPr>
            <p:nvPr/>
          </p:nvSpPr>
          <p:spPr bwMode="black">
            <a:xfrm>
              <a:off x="4512" y="2928"/>
              <a:ext cx="864"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b="1">
                  <a:solidFill>
                    <a:srgbClr val="FF3300"/>
                  </a:solidFill>
                  <a:latin typeface="Trebuchet MS" panose="020B0703020202090204" pitchFamily="34" charset="0"/>
                </a:rPr>
                <a:t>Vertailu</a:t>
              </a:r>
            </a:p>
            <a:p>
              <a:pPr algn="l">
                <a:lnSpc>
                  <a:spcPct val="60000"/>
                </a:lnSpc>
                <a:spcBef>
                  <a:spcPct val="20000"/>
                </a:spcBef>
              </a:pPr>
              <a:r>
                <a:rPr lang="fi-FI" altLang="en-US" sz="1200">
                  <a:latin typeface="Trebuchet MS" panose="020B0703020202090204" pitchFamily="34" charset="0"/>
                </a:rPr>
                <a:t>Oraakkelit</a:t>
              </a:r>
              <a:endParaRPr lang="en-US" altLang="en-US" sz="1200">
                <a:latin typeface="Trebuchet MS" panose="020B0703020202090204" pitchFamily="34" charset="0"/>
              </a:endParaRPr>
            </a:p>
          </p:txBody>
        </p:sp>
      </p:grpSp>
      <p:grpSp>
        <p:nvGrpSpPr>
          <p:cNvPr id="30751" name="Group 31">
            <a:extLst>
              <a:ext uri="{FF2B5EF4-FFF2-40B4-BE49-F238E27FC236}">
                <a16:creationId xmlns:a16="http://schemas.microsoft.com/office/drawing/2014/main" id="{2ACAB9BB-BCD2-AA26-2E6C-578DC8EAD4C7}"/>
              </a:ext>
            </a:extLst>
          </p:cNvPr>
          <p:cNvGrpSpPr>
            <a:grpSpLocks/>
          </p:cNvGrpSpPr>
          <p:nvPr/>
        </p:nvGrpSpPr>
        <p:grpSpPr bwMode="auto">
          <a:xfrm>
            <a:off x="8050213" y="2732089"/>
            <a:ext cx="2057400" cy="496887"/>
            <a:chOff x="4080" y="2064"/>
            <a:chExt cx="1296" cy="313"/>
          </a:xfrm>
        </p:grpSpPr>
        <p:sp>
          <p:nvSpPr>
            <p:cNvPr id="30752" name="Line 32">
              <a:extLst>
                <a:ext uri="{FF2B5EF4-FFF2-40B4-BE49-F238E27FC236}">
                  <a16:creationId xmlns:a16="http://schemas.microsoft.com/office/drawing/2014/main" id="{9B3F83CC-D892-8EE7-E787-1BFAC557A2BB}"/>
                </a:ext>
              </a:extLst>
            </p:cNvPr>
            <p:cNvSpPr>
              <a:spLocks noChangeShapeType="1"/>
            </p:cNvSpPr>
            <p:nvPr/>
          </p:nvSpPr>
          <p:spPr bwMode="black">
            <a:xfrm flipH="1">
              <a:off x="4080" y="2208"/>
              <a:ext cx="192"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30753" name="Text Box 33">
              <a:extLst>
                <a:ext uri="{FF2B5EF4-FFF2-40B4-BE49-F238E27FC236}">
                  <a16:creationId xmlns:a16="http://schemas.microsoft.com/office/drawing/2014/main" id="{AB65CFB3-D4CE-D1E2-783E-37F6A01B27D6}"/>
                </a:ext>
              </a:extLst>
            </p:cNvPr>
            <p:cNvSpPr txBox="1">
              <a:spLocks noChangeArrowheads="1"/>
            </p:cNvSpPr>
            <p:nvPr/>
          </p:nvSpPr>
          <p:spPr bwMode="black">
            <a:xfrm>
              <a:off x="4320" y="2064"/>
              <a:ext cx="1056"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Skriptauskehikot</a:t>
              </a:r>
            </a:p>
            <a:p>
              <a:pPr algn="l">
                <a:lnSpc>
                  <a:spcPct val="60000"/>
                </a:lnSpc>
                <a:spcBef>
                  <a:spcPct val="20000"/>
                </a:spcBef>
              </a:pPr>
              <a:r>
                <a:rPr lang="fi-FI" altLang="en-US" sz="1200" b="1">
                  <a:solidFill>
                    <a:srgbClr val="FF3300"/>
                  </a:solidFill>
                  <a:latin typeface="Trebuchet MS" panose="020B0703020202090204" pitchFamily="34" charset="0"/>
                </a:rPr>
                <a:t>Testinauhoitus</a:t>
              </a:r>
            </a:p>
            <a:p>
              <a:pPr algn="l">
                <a:lnSpc>
                  <a:spcPct val="60000"/>
                </a:lnSpc>
                <a:spcBef>
                  <a:spcPct val="20000"/>
                </a:spcBef>
              </a:pPr>
              <a:r>
                <a:rPr lang="fi-FI" altLang="en-US" sz="1200">
                  <a:latin typeface="Trebuchet MS" panose="020B0703020202090204" pitchFamily="34" charset="0"/>
                </a:rPr>
                <a:t>Rajapintatestaus</a:t>
              </a:r>
              <a:endParaRPr lang="en-US" altLang="en-US" sz="1200">
                <a:latin typeface="Trebuchet MS" panose="020B0703020202090204" pitchFamily="34" charset="0"/>
              </a:endParaRPr>
            </a:p>
          </p:txBody>
        </p:sp>
      </p:grpSp>
      <p:grpSp>
        <p:nvGrpSpPr>
          <p:cNvPr id="30754" name="Group 34">
            <a:extLst>
              <a:ext uri="{FF2B5EF4-FFF2-40B4-BE49-F238E27FC236}">
                <a16:creationId xmlns:a16="http://schemas.microsoft.com/office/drawing/2014/main" id="{4F273B78-5F39-EF8E-F017-8D7FFC9C151F}"/>
              </a:ext>
            </a:extLst>
          </p:cNvPr>
          <p:cNvGrpSpPr>
            <a:grpSpLocks/>
          </p:cNvGrpSpPr>
          <p:nvPr/>
        </p:nvGrpSpPr>
        <p:grpSpPr bwMode="auto">
          <a:xfrm>
            <a:off x="8050213" y="1516061"/>
            <a:ext cx="2362200" cy="349249"/>
            <a:chOff x="4080" y="1298"/>
            <a:chExt cx="1488" cy="220"/>
          </a:xfrm>
        </p:grpSpPr>
        <p:sp>
          <p:nvSpPr>
            <p:cNvPr id="30755" name="Line 35">
              <a:extLst>
                <a:ext uri="{FF2B5EF4-FFF2-40B4-BE49-F238E27FC236}">
                  <a16:creationId xmlns:a16="http://schemas.microsoft.com/office/drawing/2014/main" id="{11FB7E1A-CEC5-6ECB-865D-FEC575B4A616}"/>
                </a:ext>
              </a:extLst>
            </p:cNvPr>
            <p:cNvSpPr>
              <a:spLocks noChangeShapeType="1"/>
            </p:cNvSpPr>
            <p:nvPr/>
          </p:nvSpPr>
          <p:spPr bwMode="black">
            <a:xfrm flipH="1">
              <a:off x="4080" y="1392"/>
              <a:ext cx="384"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30756" name="Text Box 36">
              <a:extLst>
                <a:ext uri="{FF2B5EF4-FFF2-40B4-BE49-F238E27FC236}">
                  <a16:creationId xmlns:a16="http://schemas.microsoft.com/office/drawing/2014/main" id="{DCAE0464-C414-EACA-1EEE-E1447D9D91E9}"/>
                </a:ext>
              </a:extLst>
            </p:cNvPr>
            <p:cNvSpPr txBox="1">
              <a:spLocks noChangeArrowheads="1"/>
            </p:cNvSpPr>
            <p:nvPr/>
          </p:nvSpPr>
          <p:spPr bwMode="black">
            <a:xfrm>
              <a:off x="4512" y="1298"/>
              <a:ext cx="1056"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Testitapausgenerointi</a:t>
              </a:r>
            </a:p>
            <a:p>
              <a:pPr algn="l">
                <a:lnSpc>
                  <a:spcPct val="60000"/>
                </a:lnSpc>
                <a:spcBef>
                  <a:spcPct val="20000"/>
                </a:spcBef>
              </a:pPr>
              <a:r>
                <a:rPr lang="fi-FI" altLang="en-US" sz="1200">
                  <a:latin typeface="Trebuchet MS" panose="020B0703020202090204" pitchFamily="34" charset="0"/>
                </a:rPr>
                <a:t>Syöteyhdistelmät</a:t>
              </a:r>
              <a:endParaRPr lang="en-US" altLang="en-US" sz="1200">
                <a:latin typeface="Trebuchet MS" panose="020B0703020202090204" pitchFamily="34" charset="0"/>
              </a:endParaRPr>
            </a:p>
          </p:txBody>
        </p:sp>
      </p:grpSp>
      <p:grpSp>
        <p:nvGrpSpPr>
          <p:cNvPr id="30757" name="Group 37">
            <a:extLst>
              <a:ext uri="{FF2B5EF4-FFF2-40B4-BE49-F238E27FC236}">
                <a16:creationId xmlns:a16="http://schemas.microsoft.com/office/drawing/2014/main" id="{E83351AC-C654-5FE8-4F55-ABA8E716096F}"/>
              </a:ext>
            </a:extLst>
          </p:cNvPr>
          <p:cNvGrpSpPr>
            <a:grpSpLocks/>
          </p:cNvGrpSpPr>
          <p:nvPr/>
        </p:nvGrpSpPr>
        <p:grpSpPr bwMode="auto">
          <a:xfrm>
            <a:off x="8050213" y="5399089"/>
            <a:ext cx="2057400" cy="460375"/>
            <a:chOff x="4080" y="3744"/>
            <a:chExt cx="1296" cy="290"/>
          </a:xfrm>
        </p:grpSpPr>
        <p:sp>
          <p:nvSpPr>
            <p:cNvPr id="30758" name="Line 38">
              <a:extLst>
                <a:ext uri="{FF2B5EF4-FFF2-40B4-BE49-F238E27FC236}">
                  <a16:creationId xmlns:a16="http://schemas.microsoft.com/office/drawing/2014/main" id="{A13F4D12-9214-142E-6C6B-2636B14ADAA1}"/>
                </a:ext>
              </a:extLst>
            </p:cNvPr>
            <p:cNvSpPr>
              <a:spLocks noChangeShapeType="1"/>
            </p:cNvSpPr>
            <p:nvPr/>
          </p:nvSpPr>
          <p:spPr bwMode="black">
            <a:xfrm flipH="1">
              <a:off x="4080" y="3840"/>
              <a:ext cx="192"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30759" name="Text Box 39">
              <a:extLst>
                <a:ext uri="{FF2B5EF4-FFF2-40B4-BE49-F238E27FC236}">
                  <a16:creationId xmlns:a16="http://schemas.microsoft.com/office/drawing/2014/main" id="{693E8647-4AD4-63F7-984E-8BF3C221F338}"/>
                </a:ext>
              </a:extLst>
            </p:cNvPr>
            <p:cNvSpPr txBox="1">
              <a:spLocks noChangeArrowheads="1"/>
            </p:cNvSpPr>
            <p:nvPr/>
          </p:nvSpPr>
          <p:spPr bwMode="black">
            <a:xfrm>
              <a:off x="4320" y="3744"/>
              <a:ext cx="1056"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b="1">
                  <a:solidFill>
                    <a:srgbClr val="FF3300"/>
                  </a:solidFill>
                  <a:latin typeface="Trebuchet MS" panose="020B0703020202090204" pitchFamily="34" charset="0"/>
                </a:rPr>
                <a:t>Kuorman luonti</a:t>
              </a:r>
            </a:p>
            <a:p>
              <a:pPr algn="l">
                <a:lnSpc>
                  <a:spcPct val="60000"/>
                </a:lnSpc>
                <a:spcBef>
                  <a:spcPct val="20000"/>
                </a:spcBef>
              </a:pPr>
              <a:r>
                <a:rPr lang="fi-FI" altLang="en-US" sz="1200" b="1">
                  <a:solidFill>
                    <a:srgbClr val="FF3300"/>
                  </a:solidFill>
                  <a:latin typeface="Trebuchet MS" panose="020B0703020202090204" pitchFamily="34" charset="0"/>
                </a:rPr>
                <a:t>Yhtäaikaisuuden hallinta</a:t>
              </a:r>
              <a:endParaRPr lang="en-US" altLang="en-US" sz="1200" b="1">
                <a:solidFill>
                  <a:srgbClr val="FF3300"/>
                </a:solidFill>
                <a:latin typeface="Trebuchet MS" panose="020B0703020202090204" pitchFamily="34" charset="0"/>
              </a:endParaRPr>
            </a:p>
          </p:txBody>
        </p:sp>
      </p:grpSp>
      <p:sp>
        <p:nvSpPr>
          <p:cNvPr id="30760" name="Rectangle 40">
            <a:extLst>
              <a:ext uri="{FF2B5EF4-FFF2-40B4-BE49-F238E27FC236}">
                <a16:creationId xmlns:a16="http://schemas.microsoft.com/office/drawing/2014/main" id="{79547F4C-DFAB-74AD-3FCA-6A1D323027F3}"/>
              </a:ext>
            </a:extLst>
          </p:cNvPr>
          <p:cNvSpPr>
            <a:spLocks noChangeArrowheads="1"/>
          </p:cNvSpPr>
          <p:nvPr/>
        </p:nvSpPr>
        <p:spPr bwMode="black">
          <a:xfrm>
            <a:off x="2259013" y="5694160"/>
            <a:ext cx="990600" cy="32425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nchor="ctr">
            <a:spAutoFit/>
          </a:bodyPr>
          <a:lstStyle/>
          <a:p>
            <a:endParaRPr lang="en-US"/>
          </a:p>
        </p:txBody>
      </p:sp>
      <p:sp>
        <p:nvSpPr>
          <p:cNvPr id="30761" name="Rectangle 41">
            <a:extLst>
              <a:ext uri="{FF2B5EF4-FFF2-40B4-BE49-F238E27FC236}">
                <a16:creationId xmlns:a16="http://schemas.microsoft.com/office/drawing/2014/main" id="{204508BE-ADD4-4BFB-EC6E-D1E9A4814C35}"/>
              </a:ext>
            </a:extLst>
          </p:cNvPr>
          <p:cNvSpPr>
            <a:spLocks noChangeArrowheads="1"/>
          </p:cNvSpPr>
          <p:nvPr/>
        </p:nvSpPr>
        <p:spPr bwMode="black">
          <a:xfrm>
            <a:off x="2411413" y="1312660"/>
            <a:ext cx="1600200" cy="32425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nchor="ctr">
            <a:spAutoFit/>
          </a:bodyPr>
          <a:lstStyle/>
          <a:p>
            <a:endParaRPr lang="en-US"/>
          </a:p>
        </p:txBody>
      </p:sp>
      <p:sp>
        <p:nvSpPr>
          <p:cNvPr id="30762" name="Rectangle 42">
            <a:extLst>
              <a:ext uri="{FF2B5EF4-FFF2-40B4-BE49-F238E27FC236}">
                <a16:creationId xmlns:a16="http://schemas.microsoft.com/office/drawing/2014/main" id="{7C14974B-2E50-C4A6-A33C-8AF4DD01B014}"/>
              </a:ext>
            </a:extLst>
          </p:cNvPr>
          <p:cNvSpPr>
            <a:spLocks noChangeArrowheads="1"/>
          </p:cNvSpPr>
          <p:nvPr/>
        </p:nvSpPr>
        <p:spPr bwMode="black">
          <a:xfrm>
            <a:off x="8355013" y="5427460"/>
            <a:ext cx="1371600" cy="32425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nchor="ctr">
            <a:spAutoFit/>
          </a:bodyPr>
          <a:lstStyle/>
          <a:p>
            <a:endParaRPr lang="en-US"/>
          </a:p>
        </p:txBody>
      </p:sp>
      <p:sp>
        <p:nvSpPr>
          <p:cNvPr id="30763" name="Rectangle 43">
            <a:extLst>
              <a:ext uri="{FF2B5EF4-FFF2-40B4-BE49-F238E27FC236}">
                <a16:creationId xmlns:a16="http://schemas.microsoft.com/office/drawing/2014/main" id="{6E280386-1FB3-FBC4-274C-6738293F8642}"/>
              </a:ext>
            </a:extLst>
          </p:cNvPr>
          <p:cNvSpPr>
            <a:spLocks noChangeArrowheads="1"/>
          </p:cNvSpPr>
          <p:nvPr/>
        </p:nvSpPr>
        <p:spPr bwMode="black">
          <a:xfrm>
            <a:off x="8736013" y="4017760"/>
            <a:ext cx="990600" cy="32425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nchor="ctr">
            <a:spAutoFit/>
          </a:bodyPr>
          <a:lstStyle/>
          <a:p>
            <a:endParaRPr lang="en-US"/>
          </a:p>
        </p:txBody>
      </p:sp>
      <p:sp>
        <p:nvSpPr>
          <p:cNvPr id="30764" name="Rectangle 44">
            <a:extLst>
              <a:ext uri="{FF2B5EF4-FFF2-40B4-BE49-F238E27FC236}">
                <a16:creationId xmlns:a16="http://schemas.microsoft.com/office/drawing/2014/main" id="{F9B0143A-0BF6-CB60-4227-F45150696359}"/>
              </a:ext>
            </a:extLst>
          </p:cNvPr>
          <p:cNvSpPr>
            <a:spLocks noChangeArrowheads="1"/>
          </p:cNvSpPr>
          <p:nvPr/>
        </p:nvSpPr>
        <p:spPr bwMode="black">
          <a:xfrm>
            <a:off x="8431213" y="2798560"/>
            <a:ext cx="1219200" cy="32425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nchor="ctr">
            <a:spAutoFit/>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Group 2">
            <a:extLst>
              <a:ext uri="{FF2B5EF4-FFF2-40B4-BE49-F238E27FC236}">
                <a16:creationId xmlns:a16="http://schemas.microsoft.com/office/drawing/2014/main" id="{9C9E5010-B80F-154E-E40F-6285B87C9AA6}"/>
              </a:ext>
            </a:extLst>
          </p:cNvPr>
          <p:cNvGrpSpPr>
            <a:grpSpLocks/>
          </p:cNvGrpSpPr>
          <p:nvPr/>
        </p:nvGrpSpPr>
        <p:grpSpPr bwMode="auto">
          <a:xfrm>
            <a:off x="2208213" y="522288"/>
            <a:ext cx="8305800" cy="5715000"/>
            <a:chOff x="384" y="672"/>
            <a:chExt cx="5232" cy="3600"/>
          </a:xfrm>
        </p:grpSpPr>
        <p:sp>
          <p:nvSpPr>
            <p:cNvPr id="32771" name="Rectangle 3">
              <a:extLst>
                <a:ext uri="{FF2B5EF4-FFF2-40B4-BE49-F238E27FC236}">
                  <a16:creationId xmlns:a16="http://schemas.microsoft.com/office/drawing/2014/main" id="{CC24CC43-97FF-F482-C30A-67619B5341F5}"/>
                </a:ext>
              </a:extLst>
            </p:cNvPr>
            <p:cNvSpPr>
              <a:spLocks noChangeArrowheads="1"/>
            </p:cNvSpPr>
            <p:nvPr/>
          </p:nvSpPr>
          <p:spPr bwMode="black">
            <a:xfrm>
              <a:off x="384" y="672"/>
              <a:ext cx="2448" cy="3600"/>
            </a:xfrm>
            <a:prstGeom prst="rect">
              <a:avLst/>
            </a:prstGeom>
            <a:gradFill rotWithShape="1">
              <a:gsLst>
                <a:gs pos="0">
                  <a:schemeClr val="bg1"/>
                </a:gs>
                <a:gs pos="100000">
                  <a:schemeClr val="folHlink"/>
                </a:gs>
              </a:gsLst>
              <a:lin ang="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90000" bIns="46800"/>
            <a:lstStyle/>
            <a:p>
              <a:pPr algn="l"/>
              <a:r>
                <a:rPr lang="fi-FI" altLang="en-US" sz="2000">
                  <a:latin typeface="Trebuchet MS" panose="020B0703020202090204" pitchFamily="34" charset="0"/>
                </a:rPr>
                <a:t>Testauksen tukemisen välineet</a:t>
              </a:r>
              <a:endParaRPr lang="en-US" altLang="en-US" sz="2000">
                <a:latin typeface="Trebuchet MS" panose="020B0703020202090204" pitchFamily="34" charset="0"/>
              </a:endParaRPr>
            </a:p>
          </p:txBody>
        </p:sp>
        <p:sp>
          <p:nvSpPr>
            <p:cNvPr id="32772" name="Rectangle 4">
              <a:extLst>
                <a:ext uri="{FF2B5EF4-FFF2-40B4-BE49-F238E27FC236}">
                  <a16:creationId xmlns:a16="http://schemas.microsoft.com/office/drawing/2014/main" id="{1D376F9E-E18F-8288-F612-DB81864FF732}"/>
                </a:ext>
              </a:extLst>
            </p:cNvPr>
            <p:cNvSpPr>
              <a:spLocks noChangeArrowheads="1"/>
            </p:cNvSpPr>
            <p:nvPr/>
          </p:nvSpPr>
          <p:spPr bwMode="black">
            <a:xfrm>
              <a:off x="3168" y="672"/>
              <a:ext cx="2448" cy="3600"/>
            </a:xfrm>
            <a:prstGeom prst="rect">
              <a:avLst/>
            </a:prstGeom>
            <a:gradFill rotWithShape="1">
              <a:gsLst>
                <a:gs pos="0">
                  <a:schemeClr val="folHlink"/>
                </a:gs>
                <a:gs pos="100000">
                  <a:schemeClr val="bg1"/>
                </a:gs>
              </a:gsLst>
              <a:lin ang="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90000" bIns="46800"/>
            <a:lstStyle/>
            <a:p>
              <a:pPr algn="l"/>
              <a:r>
                <a:rPr lang="fi-FI" altLang="en-US" sz="2000">
                  <a:latin typeface="Trebuchet MS" panose="020B0703020202090204" pitchFamily="34" charset="0"/>
                </a:rPr>
                <a:t>Testiautomaatiovälineet</a:t>
              </a:r>
              <a:endParaRPr lang="en-US" altLang="en-US" sz="2000">
                <a:latin typeface="Trebuchet MS" panose="020B0703020202090204" pitchFamily="34" charset="0"/>
              </a:endParaRPr>
            </a:p>
          </p:txBody>
        </p:sp>
      </p:grpSp>
      <p:sp>
        <p:nvSpPr>
          <p:cNvPr id="32773" name="Rectangle 5">
            <a:extLst>
              <a:ext uri="{FF2B5EF4-FFF2-40B4-BE49-F238E27FC236}">
                <a16:creationId xmlns:a16="http://schemas.microsoft.com/office/drawing/2014/main" id="{2F8925FC-942D-00C3-4DA7-3A62715B8AF5}"/>
              </a:ext>
            </a:extLst>
          </p:cNvPr>
          <p:cNvSpPr>
            <a:spLocks noGrp="1" noChangeArrowheads="1"/>
          </p:cNvSpPr>
          <p:nvPr>
            <p:ph type="title"/>
          </p:nvPr>
        </p:nvSpPr>
        <p:spPr>
          <a:xfrm rot="16200000">
            <a:off x="-1166812" y="3027566"/>
            <a:ext cx="6121400" cy="495300"/>
          </a:xfrm>
        </p:spPr>
        <p:txBody>
          <a:bodyPr>
            <a:noAutofit/>
          </a:bodyPr>
          <a:lstStyle/>
          <a:p>
            <a:r>
              <a:rPr lang="fi-FI" altLang="en-US" sz="2400" dirty="0"/>
              <a:t>Esimerkki: tyypillinen avoimen lähdekoodin </a:t>
            </a:r>
            <a:br>
              <a:rPr lang="fi-FI" altLang="en-US" sz="2400" dirty="0"/>
            </a:br>
            <a:r>
              <a:rPr lang="fi-FI" altLang="en-US" sz="2400" dirty="0"/>
              <a:t>suorituskykytestausväline</a:t>
            </a:r>
            <a:endParaRPr lang="en-US" altLang="en-US" sz="2400" dirty="0"/>
          </a:p>
        </p:txBody>
      </p:sp>
      <p:grpSp>
        <p:nvGrpSpPr>
          <p:cNvPr id="32774" name="Group 6">
            <a:extLst>
              <a:ext uri="{FF2B5EF4-FFF2-40B4-BE49-F238E27FC236}">
                <a16:creationId xmlns:a16="http://schemas.microsoft.com/office/drawing/2014/main" id="{35914F44-CD34-B7B9-3606-9F3C8BE0CFFB}"/>
              </a:ext>
            </a:extLst>
          </p:cNvPr>
          <p:cNvGrpSpPr>
            <a:grpSpLocks/>
          </p:cNvGrpSpPr>
          <p:nvPr/>
        </p:nvGrpSpPr>
        <p:grpSpPr bwMode="auto">
          <a:xfrm>
            <a:off x="4475163" y="903288"/>
            <a:ext cx="1562100" cy="5334000"/>
            <a:chOff x="1812" y="912"/>
            <a:chExt cx="984" cy="3360"/>
          </a:xfrm>
        </p:grpSpPr>
        <p:sp>
          <p:nvSpPr>
            <p:cNvPr id="32775" name="Oval 7">
              <a:extLst>
                <a:ext uri="{FF2B5EF4-FFF2-40B4-BE49-F238E27FC236}">
                  <a16:creationId xmlns:a16="http://schemas.microsoft.com/office/drawing/2014/main" id="{8412C719-72B7-7C1B-0FA9-7C7A4AEDEF7B}"/>
                </a:ext>
              </a:extLst>
            </p:cNvPr>
            <p:cNvSpPr>
              <a:spLocks noChangeArrowheads="1"/>
            </p:cNvSpPr>
            <p:nvPr/>
          </p:nvSpPr>
          <p:spPr bwMode="black">
            <a:xfrm>
              <a:off x="1812" y="3360"/>
              <a:ext cx="972" cy="912"/>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lIns="0" tIns="0" rIns="90000" bIns="46800" anchor="ctr"/>
            <a:lstStyle/>
            <a:p>
              <a:pPr algn="ctr"/>
              <a:r>
                <a:rPr lang="fi-FI" altLang="en-US" sz="1400">
                  <a:latin typeface="Trebuchet MS" panose="020B0703020202090204" pitchFamily="34" charset="0"/>
                </a:rPr>
                <a:t>Testisuori-tuksen seuranta ja hallinta</a:t>
              </a:r>
              <a:endParaRPr lang="en-US" altLang="en-US" sz="1400">
                <a:latin typeface="Trebuchet MS" panose="020B0703020202090204" pitchFamily="34" charset="0"/>
              </a:endParaRPr>
            </a:p>
          </p:txBody>
        </p:sp>
        <p:sp>
          <p:nvSpPr>
            <p:cNvPr id="32776" name="Oval 8">
              <a:extLst>
                <a:ext uri="{FF2B5EF4-FFF2-40B4-BE49-F238E27FC236}">
                  <a16:creationId xmlns:a16="http://schemas.microsoft.com/office/drawing/2014/main" id="{FA0327A5-E64F-FF1A-43B4-88A0110CE95C}"/>
                </a:ext>
              </a:extLst>
            </p:cNvPr>
            <p:cNvSpPr>
              <a:spLocks noChangeArrowheads="1"/>
            </p:cNvSpPr>
            <p:nvPr/>
          </p:nvSpPr>
          <p:spPr bwMode="black">
            <a:xfrm>
              <a:off x="1812" y="2544"/>
              <a:ext cx="972" cy="91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r>
                <a:rPr lang="fi-FI" altLang="en-US" sz="1400">
                  <a:latin typeface="Trebuchet MS" panose="020B0703020202090204" pitchFamily="34" charset="0"/>
                </a:rPr>
                <a:t>Testiympä-ristöt</a:t>
              </a:r>
              <a:endParaRPr lang="en-US" altLang="en-US" sz="1400">
                <a:latin typeface="Trebuchet MS" panose="020B0703020202090204" pitchFamily="34" charset="0"/>
              </a:endParaRPr>
            </a:p>
          </p:txBody>
        </p:sp>
        <p:sp>
          <p:nvSpPr>
            <p:cNvPr id="32777" name="Oval 9">
              <a:extLst>
                <a:ext uri="{FF2B5EF4-FFF2-40B4-BE49-F238E27FC236}">
                  <a16:creationId xmlns:a16="http://schemas.microsoft.com/office/drawing/2014/main" id="{CF4481FA-6A30-1A2E-E2CE-34BF3D25BAA0}"/>
                </a:ext>
              </a:extLst>
            </p:cNvPr>
            <p:cNvSpPr>
              <a:spLocks noChangeArrowheads="1"/>
            </p:cNvSpPr>
            <p:nvPr/>
          </p:nvSpPr>
          <p:spPr bwMode="black">
            <a:xfrm>
              <a:off x="1812" y="1728"/>
              <a:ext cx="972" cy="912"/>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lIns="0" tIns="0" rIns="90000" bIns="46800" anchor="ctr"/>
            <a:lstStyle/>
            <a:p>
              <a:pPr algn="ctr"/>
              <a:r>
                <a:rPr lang="fi-FI" altLang="en-US" sz="1400">
                  <a:latin typeface="Trebuchet MS" panose="020B0703020202090204" pitchFamily="34" charset="0"/>
                </a:rPr>
                <a:t>Testitapauk-set</a:t>
              </a:r>
              <a:endParaRPr lang="en-US" altLang="en-US" sz="1400">
                <a:latin typeface="Trebuchet MS" panose="020B0703020202090204" pitchFamily="34" charset="0"/>
              </a:endParaRPr>
            </a:p>
          </p:txBody>
        </p:sp>
        <p:sp>
          <p:nvSpPr>
            <p:cNvPr id="32778" name="Oval 10">
              <a:extLst>
                <a:ext uri="{FF2B5EF4-FFF2-40B4-BE49-F238E27FC236}">
                  <a16:creationId xmlns:a16="http://schemas.microsoft.com/office/drawing/2014/main" id="{933E244A-B523-5B15-6861-13A922653F90}"/>
                </a:ext>
              </a:extLst>
            </p:cNvPr>
            <p:cNvSpPr>
              <a:spLocks noChangeArrowheads="1"/>
            </p:cNvSpPr>
            <p:nvPr/>
          </p:nvSpPr>
          <p:spPr bwMode="black">
            <a:xfrm>
              <a:off x="1824" y="912"/>
              <a:ext cx="972" cy="91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r>
                <a:rPr lang="fi-FI" altLang="en-US" sz="1400">
                  <a:latin typeface="Trebuchet MS" panose="020B0703020202090204" pitchFamily="34" charset="0"/>
                </a:rPr>
                <a:t>Testauksen suunnittelu ja hallinta</a:t>
              </a:r>
              <a:endParaRPr lang="en-US" altLang="en-US" sz="1400">
                <a:latin typeface="Trebuchet MS" panose="020B0703020202090204" pitchFamily="34" charset="0"/>
              </a:endParaRPr>
            </a:p>
          </p:txBody>
        </p:sp>
      </p:grpSp>
      <p:grpSp>
        <p:nvGrpSpPr>
          <p:cNvPr id="32779" name="Group 11">
            <a:extLst>
              <a:ext uri="{FF2B5EF4-FFF2-40B4-BE49-F238E27FC236}">
                <a16:creationId xmlns:a16="http://schemas.microsoft.com/office/drawing/2014/main" id="{7753077B-F6A8-EF55-EE80-1B2E9FC6E68F}"/>
              </a:ext>
            </a:extLst>
          </p:cNvPr>
          <p:cNvGrpSpPr>
            <a:grpSpLocks/>
          </p:cNvGrpSpPr>
          <p:nvPr/>
        </p:nvGrpSpPr>
        <p:grpSpPr bwMode="auto">
          <a:xfrm>
            <a:off x="6684963" y="903288"/>
            <a:ext cx="1543050" cy="5334000"/>
            <a:chOff x="3204" y="912"/>
            <a:chExt cx="972" cy="3360"/>
          </a:xfrm>
        </p:grpSpPr>
        <p:sp>
          <p:nvSpPr>
            <p:cNvPr id="32780" name="Oval 12">
              <a:extLst>
                <a:ext uri="{FF2B5EF4-FFF2-40B4-BE49-F238E27FC236}">
                  <a16:creationId xmlns:a16="http://schemas.microsoft.com/office/drawing/2014/main" id="{44A92D29-6331-03EC-5810-A874E417BB15}"/>
                </a:ext>
              </a:extLst>
            </p:cNvPr>
            <p:cNvSpPr>
              <a:spLocks noChangeArrowheads="1"/>
            </p:cNvSpPr>
            <p:nvPr/>
          </p:nvSpPr>
          <p:spPr bwMode="black">
            <a:xfrm>
              <a:off x="3204" y="3360"/>
              <a:ext cx="972" cy="912"/>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lIns="0" tIns="0" rIns="90000" bIns="46800" anchor="ctr"/>
            <a:lstStyle/>
            <a:p>
              <a:pPr algn="ctr"/>
              <a:r>
                <a:rPr lang="fi-FI" altLang="en-US" sz="1400">
                  <a:latin typeface="Trebuchet MS" panose="020B0703020202090204" pitchFamily="34" charset="0"/>
                </a:rPr>
                <a:t>Suoritus-kykytestaus</a:t>
              </a:r>
              <a:endParaRPr lang="en-US" altLang="en-US" sz="1400">
                <a:latin typeface="Trebuchet MS" panose="020B0703020202090204" pitchFamily="34" charset="0"/>
              </a:endParaRPr>
            </a:p>
          </p:txBody>
        </p:sp>
        <p:sp>
          <p:nvSpPr>
            <p:cNvPr id="32781" name="Oval 13">
              <a:extLst>
                <a:ext uri="{FF2B5EF4-FFF2-40B4-BE49-F238E27FC236}">
                  <a16:creationId xmlns:a16="http://schemas.microsoft.com/office/drawing/2014/main" id="{5FEC1EB1-F258-DE9F-6700-EE67D2FA426C}"/>
                </a:ext>
              </a:extLst>
            </p:cNvPr>
            <p:cNvSpPr>
              <a:spLocks noChangeArrowheads="1"/>
            </p:cNvSpPr>
            <p:nvPr/>
          </p:nvSpPr>
          <p:spPr bwMode="black">
            <a:xfrm>
              <a:off x="3204" y="2544"/>
              <a:ext cx="972" cy="91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r>
                <a:rPr lang="fi-FI" altLang="en-US" sz="1400" dirty="0">
                  <a:latin typeface="Trebuchet MS" panose="020B0703020202090204" pitchFamily="34" charset="0"/>
                </a:rPr>
                <a:t>Tulosten arviointi</a:t>
              </a:r>
              <a:endParaRPr lang="en-US" altLang="en-US" sz="1400" dirty="0">
                <a:latin typeface="Trebuchet MS" panose="020B0703020202090204" pitchFamily="34" charset="0"/>
              </a:endParaRPr>
            </a:p>
          </p:txBody>
        </p:sp>
        <p:sp>
          <p:nvSpPr>
            <p:cNvPr id="32782" name="Oval 14">
              <a:extLst>
                <a:ext uri="{FF2B5EF4-FFF2-40B4-BE49-F238E27FC236}">
                  <a16:creationId xmlns:a16="http://schemas.microsoft.com/office/drawing/2014/main" id="{4418238B-22C2-1002-A9BE-D85EB88931EF}"/>
                </a:ext>
              </a:extLst>
            </p:cNvPr>
            <p:cNvSpPr>
              <a:spLocks noChangeArrowheads="1"/>
            </p:cNvSpPr>
            <p:nvPr/>
          </p:nvSpPr>
          <p:spPr bwMode="black">
            <a:xfrm>
              <a:off x="3204" y="1728"/>
              <a:ext cx="972" cy="912"/>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lIns="0" tIns="0" rIns="90000" bIns="46800" anchor="ctr"/>
            <a:lstStyle/>
            <a:p>
              <a:pPr algn="ctr"/>
              <a:r>
                <a:rPr lang="fi-FI" altLang="en-US" sz="1400" dirty="0" err="1">
                  <a:latin typeface="Trebuchet MS" panose="020B0703020202090204" pitchFamily="34" charset="0"/>
                </a:rPr>
                <a:t>Toiminnal-linen</a:t>
              </a:r>
              <a:r>
                <a:rPr lang="fi-FI" altLang="en-US" sz="1400" dirty="0">
                  <a:latin typeface="Trebuchet MS" panose="020B0703020202090204" pitchFamily="34" charset="0"/>
                </a:rPr>
                <a:t> testaus</a:t>
              </a:r>
              <a:endParaRPr lang="en-US" altLang="en-US" sz="1400" dirty="0">
                <a:latin typeface="Trebuchet MS" panose="020B0703020202090204" pitchFamily="34" charset="0"/>
              </a:endParaRPr>
            </a:p>
          </p:txBody>
        </p:sp>
        <p:sp>
          <p:nvSpPr>
            <p:cNvPr id="32783" name="Oval 15">
              <a:extLst>
                <a:ext uri="{FF2B5EF4-FFF2-40B4-BE49-F238E27FC236}">
                  <a16:creationId xmlns:a16="http://schemas.microsoft.com/office/drawing/2014/main" id="{E6F5968C-B62A-BBC1-5AA8-BA4ADDCBED3F}"/>
                </a:ext>
              </a:extLst>
            </p:cNvPr>
            <p:cNvSpPr>
              <a:spLocks noChangeArrowheads="1"/>
            </p:cNvSpPr>
            <p:nvPr/>
          </p:nvSpPr>
          <p:spPr bwMode="black">
            <a:xfrm>
              <a:off x="3204" y="912"/>
              <a:ext cx="972" cy="91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r>
                <a:rPr lang="fi-FI" altLang="en-US" sz="1400" dirty="0">
                  <a:latin typeface="Trebuchet MS" panose="020B0703020202090204" pitchFamily="34" charset="0"/>
                </a:rPr>
                <a:t>Testattavien asioiden valinta</a:t>
              </a:r>
              <a:endParaRPr lang="en-US" altLang="en-US" sz="1400" dirty="0">
                <a:latin typeface="Trebuchet MS" panose="020B0703020202090204" pitchFamily="34" charset="0"/>
              </a:endParaRPr>
            </a:p>
          </p:txBody>
        </p:sp>
      </p:grpSp>
      <p:grpSp>
        <p:nvGrpSpPr>
          <p:cNvPr id="32784" name="Group 16">
            <a:extLst>
              <a:ext uri="{FF2B5EF4-FFF2-40B4-BE49-F238E27FC236}">
                <a16:creationId xmlns:a16="http://schemas.microsoft.com/office/drawing/2014/main" id="{9061ECFC-CCBE-B615-FA32-F8634EFBEBA1}"/>
              </a:ext>
            </a:extLst>
          </p:cNvPr>
          <p:cNvGrpSpPr>
            <a:grpSpLocks/>
          </p:cNvGrpSpPr>
          <p:nvPr/>
        </p:nvGrpSpPr>
        <p:grpSpPr bwMode="auto">
          <a:xfrm>
            <a:off x="2513013" y="990600"/>
            <a:ext cx="2133600" cy="1309688"/>
            <a:chOff x="576" y="967"/>
            <a:chExt cx="1344" cy="825"/>
          </a:xfrm>
        </p:grpSpPr>
        <p:sp>
          <p:nvSpPr>
            <p:cNvPr id="32785" name="Line 17">
              <a:extLst>
                <a:ext uri="{FF2B5EF4-FFF2-40B4-BE49-F238E27FC236}">
                  <a16:creationId xmlns:a16="http://schemas.microsoft.com/office/drawing/2014/main" id="{8C8FCBA8-9B8F-1C2E-52DD-85369037ED7C}"/>
                </a:ext>
              </a:extLst>
            </p:cNvPr>
            <p:cNvSpPr>
              <a:spLocks noChangeShapeType="1"/>
            </p:cNvSpPr>
            <p:nvPr/>
          </p:nvSpPr>
          <p:spPr bwMode="black">
            <a:xfrm flipH="1">
              <a:off x="1728" y="1392"/>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32786" name="Text Box 18">
              <a:extLst>
                <a:ext uri="{FF2B5EF4-FFF2-40B4-BE49-F238E27FC236}">
                  <a16:creationId xmlns:a16="http://schemas.microsoft.com/office/drawing/2014/main" id="{04392387-0678-4B5B-36B0-847EB2401B5E}"/>
                </a:ext>
              </a:extLst>
            </p:cNvPr>
            <p:cNvSpPr txBox="1">
              <a:spLocks noChangeArrowheads="1"/>
            </p:cNvSpPr>
            <p:nvPr/>
          </p:nvSpPr>
          <p:spPr bwMode="black">
            <a:xfrm>
              <a:off x="576" y="967"/>
              <a:ext cx="1296" cy="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Työmäärien suunnittelu ja hallinta</a:t>
              </a:r>
            </a:p>
            <a:p>
              <a:pPr algn="l">
                <a:lnSpc>
                  <a:spcPct val="60000"/>
                </a:lnSpc>
                <a:spcBef>
                  <a:spcPct val="20000"/>
                </a:spcBef>
              </a:pPr>
              <a:r>
                <a:rPr lang="fi-FI" altLang="en-US" sz="1200">
                  <a:latin typeface="Trebuchet MS" panose="020B0703020202090204" pitchFamily="34" charset="0"/>
                </a:rPr>
                <a:t>Havaintokirjausten käsittely</a:t>
              </a:r>
            </a:p>
            <a:p>
              <a:pPr algn="l">
                <a:lnSpc>
                  <a:spcPct val="60000"/>
                </a:lnSpc>
                <a:spcBef>
                  <a:spcPct val="20000"/>
                </a:spcBef>
              </a:pPr>
              <a:r>
                <a:rPr lang="fi-FI" altLang="en-US" sz="1200">
                  <a:latin typeface="Trebuchet MS" panose="020B0703020202090204" pitchFamily="34" charset="0"/>
                </a:rPr>
                <a:t>Raporttien luominen</a:t>
              </a:r>
            </a:p>
            <a:p>
              <a:pPr algn="l">
                <a:lnSpc>
                  <a:spcPct val="60000"/>
                </a:lnSpc>
                <a:spcBef>
                  <a:spcPct val="20000"/>
                </a:spcBef>
              </a:pPr>
              <a:r>
                <a:rPr lang="fi-FI" altLang="en-US" sz="1200">
                  <a:latin typeface="Trebuchet MS" panose="020B0703020202090204" pitchFamily="34" charset="0"/>
                </a:rPr>
                <a:t>Testauksen materiaalien versionhallinta</a:t>
              </a:r>
            </a:p>
            <a:p>
              <a:pPr algn="l">
                <a:lnSpc>
                  <a:spcPct val="60000"/>
                </a:lnSpc>
                <a:spcBef>
                  <a:spcPct val="20000"/>
                </a:spcBef>
              </a:pPr>
              <a:r>
                <a:rPr lang="fi-FI" altLang="en-US" sz="1200">
                  <a:latin typeface="Trebuchet MS" panose="020B0703020202090204" pitchFamily="34" charset="0"/>
                </a:rPr>
                <a:t>Koodin laadun arviointi</a:t>
              </a:r>
            </a:p>
            <a:p>
              <a:pPr algn="l">
                <a:lnSpc>
                  <a:spcPct val="60000"/>
                </a:lnSpc>
                <a:spcBef>
                  <a:spcPct val="20000"/>
                </a:spcBef>
              </a:pPr>
              <a:r>
                <a:rPr lang="fi-FI" altLang="en-US" sz="1200">
                  <a:latin typeface="Trebuchet MS" panose="020B0703020202090204" pitchFamily="34" charset="0"/>
                </a:rPr>
                <a:t>Katselmointien tuki</a:t>
              </a:r>
            </a:p>
            <a:p>
              <a:pPr algn="l">
                <a:lnSpc>
                  <a:spcPct val="60000"/>
                </a:lnSpc>
                <a:spcBef>
                  <a:spcPct val="20000"/>
                </a:spcBef>
              </a:pPr>
              <a:r>
                <a:rPr lang="fi-FI" altLang="en-US" sz="1200">
                  <a:latin typeface="Trebuchet MS" panose="020B0703020202090204" pitchFamily="34" charset="0"/>
                </a:rPr>
                <a:t>Vaatimusten testaus</a:t>
              </a:r>
              <a:endParaRPr lang="en-US" altLang="en-US" sz="1200">
                <a:latin typeface="Trebuchet MS" panose="020B0703020202090204" pitchFamily="34" charset="0"/>
              </a:endParaRPr>
            </a:p>
          </p:txBody>
        </p:sp>
      </p:grpSp>
      <p:grpSp>
        <p:nvGrpSpPr>
          <p:cNvPr id="32787" name="Group 19">
            <a:extLst>
              <a:ext uri="{FF2B5EF4-FFF2-40B4-BE49-F238E27FC236}">
                <a16:creationId xmlns:a16="http://schemas.microsoft.com/office/drawing/2014/main" id="{AA183007-35C8-00C5-BD1E-47E6AED3C4C7}"/>
              </a:ext>
            </a:extLst>
          </p:cNvPr>
          <p:cNvGrpSpPr>
            <a:grpSpLocks/>
          </p:cNvGrpSpPr>
          <p:nvPr/>
        </p:nvGrpSpPr>
        <p:grpSpPr bwMode="auto">
          <a:xfrm>
            <a:off x="2360613" y="2503489"/>
            <a:ext cx="2286000" cy="1125538"/>
            <a:chOff x="480" y="1920"/>
            <a:chExt cx="1440" cy="709"/>
          </a:xfrm>
        </p:grpSpPr>
        <p:sp>
          <p:nvSpPr>
            <p:cNvPr id="32788" name="Line 20">
              <a:extLst>
                <a:ext uri="{FF2B5EF4-FFF2-40B4-BE49-F238E27FC236}">
                  <a16:creationId xmlns:a16="http://schemas.microsoft.com/office/drawing/2014/main" id="{00BEC38F-8DB0-4369-CC75-2E66A28FE196}"/>
                </a:ext>
              </a:extLst>
            </p:cNvPr>
            <p:cNvSpPr>
              <a:spLocks noChangeShapeType="1"/>
            </p:cNvSpPr>
            <p:nvPr/>
          </p:nvSpPr>
          <p:spPr bwMode="black">
            <a:xfrm flipH="1">
              <a:off x="1536" y="2208"/>
              <a:ext cx="3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32789" name="Text Box 21">
              <a:extLst>
                <a:ext uri="{FF2B5EF4-FFF2-40B4-BE49-F238E27FC236}">
                  <a16:creationId xmlns:a16="http://schemas.microsoft.com/office/drawing/2014/main" id="{3B70F208-9A65-2C0F-4766-EF1E2158EAEA}"/>
                </a:ext>
              </a:extLst>
            </p:cNvPr>
            <p:cNvSpPr txBox="1">
              <a:spLocks noChangeArrowheads="1"/>
            </p:cNvSpPr>
            <p:nvPr/>
          </p:nvSpPr>
          <p:spPr bwMode="black">
            <a:xfrm>
              <a:off x="480" y="1920"/>
              <a:ext cx="1008" cy="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Kokoelman luominen ja hallinta</a:t>
              </a:r>
            </a:p>
            <a:p>
              <a:pPr algn="l">
                <a:lnSpc>
                  <a:spcPct val="60000"/>
                </a:lnSpc>
                <a:spcBef>
                  <a:spcPct val="20000"/>
                </a:spcBef>
              </a:pPr>
              <a:r>
                <a:rPr lang="fi-FI" altLang="en-US" sz="1200">
                  <a:latin typeface="Trebuchet MS" panose="020B0703020202090204" pitchFamily="34" charset="0"/>
                </a:rPr>
                <a:t>Suoritukseen valinta</a:t>
              </a:r>
            </a:p>
            <a:p>
              <a:pPr algn="l">
                <a:lnSpc>
                  <a:spcPct val="60000"/>
                </a:lnSpc>
                <a:spcBef>
                  <a:spcPct val="20000"/>
                </a:spcBef>
              </a:pPr>
              <a:r>
                <a:rPr lang="fi-FI" altLang="en-US" sz="1200">
                  <a:latin typeface="Trebuchet MS" panose="020B0703020202090204" pitchFamily="34" charset="0"/>
                </a:rPr>
                <a:t>Suorituksen kirjaus</a:t>
              </a:r>
            </a:p>
            <a:p>
              <a:pPr algn="l">
                <a:lnSpc>
                  <a:spcPct val="60000"/>
                </a:lnSpc>
                <a:spcBef>
                  <a:spcPct val="20000"/>
                </a:spcBef>
              </a:pPr>
              <a:r>
                <a:rPr lang="fi-FI" altLang="en-US" sz="1200">
                  <a:latin typeface="Trebuchet MS" panose="020B0703020202090204" pitchFamily="34" charset="0"/>
                </a:rPr>
                <a:t>Vaatimuskattavuuden arviointi</a:t>
              </a:r>
            </a:p>
            <a:p>
              <a:pPr algn="l">
                <a:lnSpc>
                  <a:spcPct val="60000"/>
                </a:lnSpc>
                <a:spcBef>
                  <a:spcPct val="20000"/>
                </a:spcBef>
              </a:pPr>
              <a:r>
                <a:rPr lang="fi-FI" altLang="en-US" sz="1200">
                  <a:latin typeface="Trebuchet MS" panose="020B0703020202090204" pitchFamily="34" charset="0"/>
                </a:rPr>
                <a:t>Testitapausten suunnittelu</a:t>
              </a:r>
            </a:p>
          </p:txBody>
        </p:sp>
      </p:grpSp>
      <p:grpSp>
        <p:nvGrpSpPr>
          <p:cNvPr id="32790" name="Group 22">
            <a:extLst>
              <a:ext uri="{FF2B5EF4-FFF2-40B4-BE49-F238E27FC236}">
                <a16:creationId xmlns:a16="http://schemas.microsoft.com/office/drawing/2014/main" id="{663F8403-11D1-1876-25BF-9F70B6D6509A}"/>
              </a:ext>
            </a:extLst>
          </p:cNvPr>
          <p:cNvGrpSpPr>
            <a:grpSpLocks/>
          </p:cNvGrpSpPr>
          <p:nvPr/>
        </p:nvGrpSpPr>
        <p:grpSpPr bwMode="auto">
          <a:xfrm>
            <a:off x="2589213" y="3790952"/>
            <a:ext cx="2057400" cy="866776"/>
            <a:chOff x="624" y="2731"/>
            <a:chExt cx="1296" cy="546"/>
          </a:xfrm>
        </p:grpSpPr>
        <p:sp>
          <p:nvSpPr>
            <p:cNvPr id="32791" name="Line 23">
              <a:extLst>
                <a:ext uri="{FF2B5EF4-FFF2-40B4-BE49-F238E27FC236}">
                  <a16:creationId xmlns:a16="http://schemas.microsoft.com/office/drawing/2014/main" id="{60019A7E-F1B0-19B4-3F88-516E0C4DB754}"/>
                </a:ext>
              </a:extLst>
            </p:cNvPr>
            <p:cNvSpPr>
              <a:spLocks noChangeShapeType="1"/>
            </p:cNvSpPr>
            <p:nvPr/>
          </p:nvSpPr>
          <p:spPr bwMode="black">
            <a:xfrm flipH="1">
              <a:off x="1728" y="302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32792" name="Text Box 24">
              <a:extLst>
                <a:ext uri="{FF2B5EF4-FFF2-40B4-BE49-F238E27FC236}">
                  <a16:creationId xmlns:a16="http://schemas.microsoft.com/office/drawing/2014/main" id="{1368CF11-8289-5830-ED53-77281709642E}"/>
                </a:ext>
              </a:extLst>
            </p:cNvPr>
            <p:cNvSpPr txBox="1">
              <a:spLocks noChangeArrowheads="1"/>
            </p:cNvSpPr>
            <p:nvPr/>
          </p:nvSpPr>
          <p:spPr bwMode="black">
            <a:xfrm>
              <a:off x="624" y="2731"/>
              <a:ext cx="1152"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Koonnit ja julkaisut ympäristöihin</a:t>
              </a:r>
            </a:p>
            <a:p>
              <a:pPr algn="l">
                <a:lnSpc>
                  <a:spcPct val="60000"/>
                </a:lnSpc>
                <a:spcBef>
                  <a:spcPct val="20000"/>
                </a:spcBef>
              </a:pPr>
              <a:r>
                <a:rPr lang="fi-FI" altLang="en-US" sz="1200">
                  <a:latin typeface="Trebuchet MS" panose="020B0703020202090204" pitchFamily="34" charset="0"/>
                </a:rPr>
                <a:t>Ympäristön alustaminen</a:t>
              </a:r>
            </a:p>
            <a:p>
              <a:pPr algn="l">
                <a:lnSpc>
                  <a:spcPct val="60000"/>
                </a:lnSpc>
                <a:spcBef>
                  <a:spcPct val="20000"/>
                </a:spcBef>
              </a:pPr>
              <a:r>
                <a:rPr lang="fi-FI" altLang="en-US" sz="1200">
                  <a:latin typeface="Trebuchet MS" panose="020B0703020202090204" pitchFamily="34" charset="0"/>
                </a:rPr>
                <a:t>Ajoympäristön tuki</a:t>
              </a:r>
            </a:p>
            <a:p>
              <a:pPr algn="l">
                <a:lnSpc>
                  <a:spcPct val="60000"/>
                </a:lnSpc>
                <a:spcBef>
                  <a:spcPct val="20000"/>
                </a:spcBef>
              </a:pPr>
              <a:r>
                <a:rPr lang="fi-FI" altLang="en-US" sz="1200">
                  <a:latin typeface="Trebuchet MS" panose="020B0703020202090204" pitchFamily="34" charset="0"/>
                </a:rPr>
                <a:t>Testiaineiston luonti ja alustus</a:t>
              </a:r>
              <a:endParaRPr lang="en-US" altLang="en-US" sz="1200">
                <a:latin typeface="Trebuchet MS" panose="020B0703020202090204" pitchFamily="34" charset="0"/>
              </a:endParaRPr>
            </a:p>
          </p:txBody>
        </p:sp>
      </p:grpSp>
      <p:grpSp>
        <p:nvGrpSpPr>
          <p:cNvPr id="32793" name="Group 25">
            <a:extLst>
              <a:ext uri="{FF2B5EF4-FFF2-40B4-BE49-F238E27FC236}">
                <a16:creationId xmlns:a16="http://schemas.microsoft.com/office/drawing/2014/main" id="{3ED2E6D5-D3FA-3AD0-C40A-0CD9AC77839D}"/>
              </a:ext>
            </a:extLst>
          </p:cNvPr>
          <p:cNvGrpSpPr>
            <a:grpSpLocks/>
          </p:cNvGrpSpPr>
          <p:nvPr/>
        </p:nvGrpSpPr>
        <p:grpSpPr bwMode="auto">
          <a:xfrm>
            <a:off x="2360613" y="5229225"/>
            <a:ext cx="2286000" cy="719138"/>
            <a:chOff x="480" y="3637"/>
            <a:chExt cx="1440" cy="453"/>
          </a:xfrm>
        </p:grpSpPr>
        <p:sp>
          <p:nvSpPr>
            <p:cNvPr id="32794" name="Line 26">
              <a:extLst>
                <a:ext uri="{FF2B5EF4-FFF2-40B4-BE49-F238E27FC236}">
                  <a16:creationId xmlns:a16="http://schemas.microsoft.com/office/drawing/2014/main" id="{4351BD93-6BAE-C6CF-C8A3-925A53C6E1D1}"/>
                </a:ext>
              </a:extLst>
            </p:cNvPr>
            <p:cNvSpPr>
              <a:spLocks noChangeShapeType="1"/>
            </p:cNvSpPr>
            <p:nvPr/>
          </p:nvSpPr>
          <p:spPr bwMode="black">
            <a:xfrm flipH="1">
              <a:off x="1536" y="3840"/>
              <a:ext cx="3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32795" name="Text Box 27">
              <a:extLst>
                <a:ext uri="{FF2B5EF4-FFF2-40B4-BE49-F238E27FC236}">
                  <a16:creationId xmlns:a16="http://schemas.microsoft.com/office/drawing/2014/main" id="{3F135B04-BA84-F382-CF9B-3468E85FC825}"/>
                </a:ext>
              </a:extLst>
            </p:cNvPr>
            <p:cNvSpPr txBox="1">
              <a:spLocks noChangeArrowheads="1"/>
            </p:cNvSpPr>
            <p:nvPr/>
          </p:nvSpPr>
          <p:spPr bwMode="black">
            <a:xfrm>
              <a:off x="480" y="3637"/>
              <a:ext cx="1056"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Koodikattavuuden analysointi</a:t>
              </a:r>
            </a:p>
            <a:p>
              <a:pPr algn="l">
                <a:lnSpc>
                  <a:spcPct val="60000"/>
                </a:lnSpc>
                <a:spcBef>
                  <a:spcPct val="20000"/>
                </a:spcBef>
              </a:pPr>
              <a:r>
                <a:rPr lang="fi-FI" altLang="en-US" sz="1200">
                  <a:latin typeface="Trebuchet MS" panose="020B0703020202090204" pitchFamily="34" charset="0"/>
                </a:rPr>
                <a:t>Ajonaikaisen tilanteen analysointi ja seuranta</a:t>
              </a:r>
            </a:p>
            <a:p>
              <a:pPr algn="l">
                <a:lnSpc>
                  <a:spcPct val="60000"/>
                </a:lnSpc>
                <a:spcBef>
                  <a:spcPct val="20000"/>
                </a:spcBef>
              </a:pPr>
              <a:r>
                <a:rPr lang="fi-FI" altLang="en-US" sz="1200">
                  <a:latin typeface="Trebuchet MS" panose="020B0703020202090204" pitchFamily="34" charset="0"/>
                </a:rPr>
                <a:t>Vian jäljitys</a:t>
              </a:r>
              <a:endParaRPr lang="en-US" altLang="en-US" sz="1200">
                <a:latin typeface="Trebuchet MS" panose="020B0703020202090204" pitchFamily="34" charset="0"/>
              </a:endParaRPr>
            </a:p>
          </p:txBody>
        </p:sp>
      </p:grpSp>
      <p:grpSp>
        <p:nvGrpSpPr>
          <p:cNvPr id="32796" name="Group 28">
            <a:extLst>
              <a:ext uri="{FF2B5EF4-FFF2-40B4-BE49-F238E27FC236}">
                <a16:creationId xmlns:a16="http://schemas.microsoft.com/office/drawing/2014/main" id="{404C6E1B-E775-2F24-E831-44D3563434DC}"/>
              </a:ext>
            </a:extLst>
          </p:cNvPr>
          <p:cNvGrpSpPr>
            <a:grpSpLocks/>
          </p:cNvGrpSpPr>
          <p:nvPr/>
        </p:nvGrpSpPr>
        <p:grpSpPr bwMode="auto">
          <a:xfrm>
            <a:off x="8075613" y="4103683"/>
            <a:ext cx="2057400" cy="349249"/>
            <a:chOff x="4080" y="2928"/>
            <a:chExt cx="1296" cy="220"/>
          </a:xfrm>
        </p:grpSpPr>
        <p:sp>
          <p:nvSpPr>
            <p:cNvPr id="32797" name="Line 29">
              <a:extLst>
                <a:ext uri="{FF2B5EF4-FFF2-40B4-BE49-F238E27FC236}">
                  <a16:creationId xmlns:a16="http://schemas.microsoft.com/office/drawing/2014/main" id="{A27FC240-EE6F-52B8-3D23-D6BAD1212103}"/>
                </a:ext>
              </a:extLst>
            </p:cNvPr>
            <p:cNvSpPr>
              <a:spLocks noChangeShapeType="1"/>
            </p:cNvSpPr>
            <p:nvPr/>
          </p:nvSpPr>
          <p:spPr bwMode="black">
            <a:xfrm flipH="1">
              <a:off x="4080" y="3024"/>
              <a:ext cx="384"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32798" name="Text Box 30">
              <a:extLst>
                <a:ext uri="{FF2B5EF4-FFF2-40B4-BE49-F238E27FC236}">
                  <a16:creationId xmlns:a16="http://schemas.microsoft.com/office/drawing/2014/main" id="{888A89BD-20DA-D0F0-89C4-27CB7D5D117B}"/>
                </a:ext>
              </a:extLst>
            </p:cNvPr>
            <p:cNvSpPr txBox="1">
              <a:spLocks noChangeArrowheads="1"/>
            </p:cNvSpPr>
            <p:nvPr/>
          </p:nvSpPr>
          <p:spPr bwMode="black">
            <a:xfrm>
              <a:off x="4512" y="2928"/>
              <a:ext cx="864"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b="1">
                  <a:solidFill>
                    <a:srgbClr val="FF3300"/>
                  </a:solidFill>
                  <a:latin typeface="Trebuchet MS" panose="020B0703020202090204" pitchFamily="34" charset="0"/>
                </a:rPr>
                <a:t>Vertailu</a:t>
              </a:r>
            </a:p>
            <a:p>
              <a:pPr algn="l">
                <a:lnSpc>
                  <a:spcPct val="60000"/>
                </a:lnSpc>
                <a:spcBef>
                  <a:spcPct val="20000"/>
                </a:spcBef>
              </a:pPr>
              <a:r>
                <a:rPr lang="fi-FI" altLang="en-US" sz="1200">
                  <a:latin typeface="Trebuchet MS" panose="020B0703020202090204" pitchFamily="34" charset="0"/>
                </a:rPr>
                <a:t>Oraakkelit</a:t>
              </a:r>
              <a:endParaRPr lang="en-US" altLang="en-US" sz="1200">
                <a:latin typeface="Trebuchet MS" panose="020B0703020202090204" pitchFamily="34" charset="0"/>
              </a:endParaRPr>
            </a:p>
          </p:txBody>
        </p:sp>
      </p:grpSp>
      <p:grpSp>
        <p:nvGrpSpPr>
          <p:cNvPr id="32799" name="Group 31">
            <a:extLst>
              <a:ext uri="{FF2B5EF4-FFF2-40B4-BE49-F238E27FC236}">
                <a16:creationId xmlns:a16="http://schemas.microsoft.com/office/drawing/2014/main" id="{D1455C8F-513E-950D-EB8C-5F586ABBDB24}"/>
              </a:ext>
            </a:extLst>
          </p:cNvPr>
          <p:cNvGrpSpPr>
            <a:grpSpLocks/>
          </p:cNvGrpSpPr>
          <p:nvPr/>
        </p:nvGrpSpPr>
        <p:grpSpPr bwMode="auto">
          <a:xfrm>
            <a:off x="8075613" y="2732089"/>
            <a:ext cx="2057400" cy="496887"/>
            <a:chOff x="4080" y="2064"/>
            <a:chExt cx="1296" cy="313"/>
          </a:xfrm>
        </p:grpSpPr>
        <p:sp>
          <p:nvSpPr>
            <p:cNvPr id="32800" name="Line 32">
              <a:extLst>
                <a:ext uri="{FF2B5EF4-FFF2-40B4-BE49-F238E27FC236}">
                  <a16:creationId xmlns:a16="http://schemas.microsoft.com/office/drawing/2014/main" id="{87538B93-766D-0F94-0E56-59F85E10ABD5}"/>
                </a:ext>
              </a:extLst>
            </p:cNvPr>
            <p:cNvSpPr>
              <a:spLocks noChangeShapeType="1"/>
            </p:cNvSpPr>
            <p:nvPr/>
          </p:nvSpPr>
          <p:spPr bwMode="black">
            <a:xfrm flipH="1">
              <a:off x="4080" y="2208"/>
              <a:ext cx="192"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32801" name="Text Box 33">
              <a:extLst>
                <a:ext uri="{FF2B5EF4-FFF2-40B4-BE49-F238E27FC236}">
                  <a16:creationId xmlns:a16="http://schemas.microsoft.com/office/drawing/2014/main" id="{BC311AB6-0140-3657-06ED-5C0E64A36564}"/>
                </a:ext>
              </a:extLst>
            </p:cNvPr>
            <p:cNvSpPr txBox="1">
              <a:spLocks noChangeArrowheads="1"/>
            </p:cNvSpPr>
            <p:nvPr/>
          </p:nvSpPr>
          <p:spPr bwMode="black">
            <a:xfrm>
              <a:off x="4320" y="2064"/>
              <a:ext cx="1056"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Skriptauskehikot</a:t>
              </a:r>
            </a:p>
            <a:p>
              <a:pPr algn="l">
                <a:lnSpc>
                  <a:spcPct val="60000"/>
                </a:lnSpc>
                <a:spcBef>
                  <a:spcPct val="20000"/>
                </a:spcBef>
              </a:pPr>
              <a:r>
                <a:rPr lang="fi-FI" altLang="en-US" sz="1200">
                  <a:latin typeface="Trebuchet MS" panose="020B0703020202090204" pitchFamily="34" charset="0"/>
                </a:rPr>
                <a:t>Testinauhoitus</a:t>
              </a:r>
            </a:p>
            <a:p>
              <a:pPr algn="l">
                <a:lnSpc>
                  <a:spcPct val="60000"/>
                </a:lnSpc>
                <a:spcBef>
                  <a:spcPct val="20000"/>
                </a:spcBef>
              </a:pPr>
              <a:r>
                <a:rPr lang="fi-FI" altLang="en-US" sz="1200" b="1">
                  <a:solidFill>
                    <a:srgbClr val="FF3300"/>
                  </a:solidFill>
                  <a:latin typeface="Trebuchet MS" panose="020B0703020202090204" pitchFamily="34" charset="0"/>
                </a:rPr>
                <a:t>Rajapintatestaus</a:t>
              </a:r>
              <a:endParaRPr lang="en-US" altLang="en-US" sz="1200" b="1">
                <a:solidFill>
                  <a:srgbClr val="FF3300"/>
                </a:solidFill>
                <a:latin typeface="Trebuchet MS" panose="020B0703020202090204" pitchFamily="34" charset="0"/>
              </a:endParaRPr>
            </a:p>
          </p:txBody>
        </p:sp>
      </p:grpSp>
      <p:grpSp>
        <p:nvGrpSpPr>
          <p:cNvPr id="32802" name="Group 34">
            <a:extLst>
              <a:ext uri="{FF2B5EF4-FFF2-40B4-BE49-F238E27FC236}">
                <a16:creationId xmlns:a16="http://schemas.microsoft.com/office/drawing/2014/main" id="{E0A38E0D-6E4F-40CA-2DE9-61A6E04229B1}"/>
              </a:ext>
            </a:extLst>
          </p:cNvPr>
          <p:cNvGrpSpPr>
            <a:grpSpLocks/>
          </p:cNvGrpSpPr>
          <p:nvPr/>
        </p:nvGrpSpPr>
        <p:grpSpPr bwMode="auto">
          <a:xfrm>
            <a:off x="8075613" y="1516061"/>
            <a:ext cx="2362200" cy="349249"/>
            <a:chOff x="4080" y="1298"/>
            <a:chExt cx="1488" cy="220"/>
          </a:xfrm>
        </p:grpSpPr>
        <p:sp>
          <p:nvSpPr>
            <p:cNvPr id="32803" name="Line 35">
              <a:extLst>
                <a:ext uri="{FF2B5EF4-FFF2-40B4-BE49-F238E27FC236}">
                  <a16:creationId xmlns:a16="http://schemas.microsoft.com/office/drawing/2014/main" id="{29E38E19-F885-6819-66B5-F263112DB17E}"/>
                </a:ext>
              </a:extLst>
            </p:cNvPr>
            <p:cNvSpPr>
              <a:spLocks noChangeShapeType="1"/>
            </p:cNvSpPr>
            <p:nvPr/>
          </p:nvSpPr>
          <p:spPr bwMode="black">
            <a:xfrm flipH="1">
              <a:off x="4080" y="1392"/>
              <a:ext cx="384"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32804" name="Text Box 36">
              <a:extLst>
                <a:ext uri="{FF2B5EF4-FFF2-40B4-BE49-F238E27FC236}">
                  <a16:creationId xmlns:a16="http://schemas.microsoft.com/office/drawing/2014/main" id="{BD2C4070-AB37-6F44-3D2F-C9524B5EFCB7}"/>
                </a:ext>
              </a:extLst>
            </p:cNvPr>
            <p:cNvSpPr txBox="1">
              <a:spLocks noChangeArrowheads="1"/>
            </p:cNvSpPr>
            <p:nvPr/>
          </p:nvSpPr>
          <p:spPr bwMode="black">
            <a:xfrm>
              <a:off x="4512" y="1298"/>
              <a:ext cx="1056"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Testitapausgenerointi</a:t>
              </a:r>
            </a:p>
            <a:p>
              <a:pPr algn="l">
                <a:lnSpc>
                  <a:spcPct val="60000"/>
                </a:lnSpc>
                <a:spcBef>
                  <a:spcPct val="20000"/>
                </a:spcBef>
              </a:pPr>
              <a:r>
                <a:rPr lang="fi-FI" altLang="en-US" sz="1200">
                  <a:latin typeface="Trebuchet MS" panose="020B0703020202090204" pitchFamily="34" charset="0"/>
                </a:rPr>
                <a:t>Syöteyhdistelmät</a:t>
              </a:r>
              <a:endParaRPr lang="en-US" altLang="en-US" sz="1200">
                <a:latin typeface="Trebuchet MS" panose="020B0703020202090204" pitchFamily="34" charset="0"/>
              </a:endParaRPr>
            </a:p>
          </p:txBody>
        </p:sp>
      </p:grpSp>
      <p:grpSp>
        <p:nvGrpSpPr>
          <p:cNvPr id="32805" name="Group 37">
            <a:extLst>
              <a:ext uri="{FF2B5EF4-FFF2-40B4-BE49-F238E27FC236}">
                <a16:creationId xmlns:a16="http://schemas.microsoft.com/office/drawing/2014/main" id="{5431712A-6EAE-CD31-FF5C-5BBA1B556195}"/>
              </a:ext>
            </a:extLst>
          </p:cNvPr>
          <p:cNvGrpSpPr>
            <a:grpSpLocks/>
          </p:cNvGrpSpPr>
          <p:nvPr/>
        </p:nvGrpSpPr>
        <p:grpSpPr bwMode="auto">
          <a:xfrm>
            <a:off x="8075613" y="5399089"/>
            <a:ext cx="2057400" cy="460375"/>
            <a:chOff x="4080" y="3744"/>
            <a:chExt cx="1296" cy="290"/>
          </a:xfrm>
        </p:grpSpPr>
        <p:sp>
          <p:nvSpPr>
            <p:cNvPr id="32806" name="Line 38">
              <a:extLst>
                <a:ext uri="{FF2B5EF4-FFF2-40B4-BE49-F238E27FC236}">
                  <a16:creationId xmlns:a16="http://schemas.microsoft.com/office/drawing/2014/main" id="{548CD7A2-BC19-9412-A327-FE8CC091CAB2}"/>
                </a:ext>
              </a:extLst>
            </p:cNvPr>
            <p:cNvSpPr>
              <a:spLocks noChangeShapeType="1"/>
            </p:cNvSpPr>
            <p:nvPr/>
          </p:nvSpPr>
          <p:spPr bwMode="black">
            <a:xfrm flipH="1">
              <a:off x="4080" y="3840"/>
              <a:ext cx="192"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32807" name="Text Box 39">
              <a:extLst>
                <a:ext uri="{FF2B5EF4-FFF2-40B4-BE49-F238E27FC236}">
                  <a16:creationId xmlns:a16="http://schemas.microsoft.com/office/drawing/2014/main" id="{EDFE1865-629A-18EB-0FCB-A3C1203BC35A}"/>
                </a:ext>
              </a:extLst>
            </p:cNvPr>
            <p:cNvSpPr txBox="1">
              <a:spLocks noChangeArrowheads="1"/>
            </p:cNvSpPr>
            <p:nvPr/>
          </p:nvSpPr>
          <p:spPr bwMode="black">
            <a:xfrm>
              <a:off x="4320" y="3744"/>
              <a:ext cx="1056"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b="1">
                  <a:solidFill>
                    <a:srgbClr val="FF3300"/>
                  </a:solidFill>
                  <a:latin typeface="Trebuchet MS" panose="020B0703020202090204" pitchFamily="34" charset="0"/>
                </a:rPr>
                <a:t>Kuorman luonti</a:t>
              </a:r>
            </a:p>
            <a:p>
              <a:pPr algn="l">
                <a:lnSpc>
                  <a:spcPct val="60000"/>
                </a:lnSpc>
                <a:spcBef>
                  <a:spcPct val="20000"/>
                </a:spcBef>
              </a:pPr>
              <a:r>
                <a:rPr lang="fi-FI" altLang="en-US" sz="1200">
                  <a:latin typeface="Trebuchet MS" panose="020B0703020202090204" pitchFamily="34" charset="0"/>
                </a:rPr>
                <a:t>Yhtäaikaisuuden hallinta</a:t>
              </a:r>
              <a:endParaRPr lang="en-US" altLang="en-US" sz="1200">
                <a:latin typeface="Trebuchet MS" panose="020B0703020202090204" pitchFamily="34" charset="0"/>
              </a:endParaRPr>
            </a:p>
          </p:txBody>
        </p:sp>
      </p:grpSp>
      <p:sp>
        <p:nvSpPr>
          <p:cNvPr id="32808" name="Rectangle 40">
            <a:extLst>
              <a:ext uri="{FF2B5EF4-FFF2-40B4-BE49-F238E27FC236}">
                <a16:creationId xmlns:a16="http://schemas.microsoft.com/office/drawing/2014/main" id="{1AED22C0-8470-94B5-6C69-6F44AC3AC904}"/>
              </a:ext>
            </a:extLst>
          </p:cNvPr>
          <p:cNvSpPr>
            <a:spLocks noChangeArrowheads="1"/>
          </p:cNvSpPr>
          <p:nvPr/>
        </p:nvSpPr>
        <p:spPr bwMode="black">
          <a:xfrm>
            <a:off x="8380413" y="5313160"/>
            <a:ext cx="1295400" cy="32425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nchor="ctr">
            <a:spAutoFit/>
          </a:bodyPr>
          <a:lstStyle/>
          <a:p>
            <a:endParaRPr lang="en-US"/>
          </a:p>
        </p:txBody>
      </p:sp>
      <p:sp>
        <p:nvSpPr>
          <p:cNvPr id="32809" name="Rectangle 41">
            <a:extLst>
              <a:ext uri="{FF2B5EF4-FFF2-40B4-BE49-F238E27FC236}">
                <a16:creationId xmlns:a16="http://schemas.microsoft.com/office/drawing/2014/main" id="{EFCCD751-7A85-6367-3F2F-4527393BE5C5}"/>
              </a:ext>
            </a:extLst>
          </p:cNvPr>
          <p:cNvSpPr>
            <a:spLocks noChangeArrowheads="1"/>
          </p:cNvSpPr>
          <p:nvPr/>
        </p:nvSpPr>
        <p:spPr bwMode="black">
          <a:xfrm>
            <a:off x="8761413" y="4017760"/>
            <a:ext cx="990600" cy="32425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nchor="ctr">
            <a:spAutoFit/>
          </a:bodyPr>
          <a:lstStyle/>
          <a:p>
            <a:endParaRPr lang="en-US"/>
          </a:p>
        </p:txBody>
      </p:sp>
      <p:sp>
        <p:nvSpPr>
          <p:cNvPr id="32810" name="Rectangle 42">
            <a:extLst>
              <a:ext uri="{FF2B5EF4-FFF2-40B4-BE49-F238E27FC236}">
                <a16:creationId xmlns:a16="http://schemas.microsoft.com/office/drawing/2014/main" id="{0CC29AB9-3D79-BFE3-D45B-9F28AA28A292}"/>
              </a:ext>
            </a:extLst>
          </p:cNvPr>
          <p:cNvSpPr>
            <a:spLocks noChangeArrowheads="1"/>
          </p:cNvSpPr>
          <p:nvPr/>
        </p:nvSpPr>
        <p:spPr bwMode="black">
          <a:xfrm>
            <a:off x="8456613" y="2950960"/>
            <a:ext cx="1371600" cy="32425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nchor="ctr">
            <a:spAutoFit/>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Legacy">
      <a:dk1>
        <a:srgbClr val="000000"/>
      </a:dk1>
      <a:lt1>
        <a:srgbClr val="FFFFFF"/>
      </a:lt1>
      <a:dk2>
        <a:srgbClr val="0E2841"/>
      </a:dk2>
      <a:lt2>
        <a:srgbClr val="E8E8E8"/>
      </a:lt2>
      <a:accent1>
        <a:srgbClr val="FE6A80"/>
      </a:accent1>
      <a:accent2>
        <a:srgbClr val="04A3D1"/>
      </a:accent2>
      <a:accent3>
        <a:srgbClr val="FFEBED"/>
      </a:accent3>
      <a:accent4>
        <a:srgbClr val="FE9DAC"/>
      </a:accent4>
      <a:accent5>
        <a:srgbClr val="FEBF00"/>
      </a:accent5>
      <a:accent6>
        <a:srgbClr val="FE1F40"/>
      </a:accent6>
      <a:hlink>
        <a:srgbClr val="E3FEFE"/>
      </a:hlink>
      <a:folHlink>
        <a:srgbClr val="69BBD1"/>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174</TotalTime>
  <Words>2331</Words>
  <Application>Microsoft Macintosh PowerPoint</Application>
  <PresentationFormat>Widescreen</PresentationFormat>
  <Paragraphs>395</Paragraphs>
  <Slides>20</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Aptos</vt:lpstr>
      <vt:lpstr>Arial</vt:lpstr>
      <vt:lpstr>Calibri</vt:lpstr>
      <vt:lpstr>Gill Sans MT</vt:lpstr>
      <vt:lpstr>Gill Sans Nova Light</vt:lpstr>
      <vt:lpstr>KG No Matter What</vt:lpstr>
      <vt:lpstr>Times</vt:lpstr>
      <vt:lpstr>Trebuchet MS</vt:lpstr>
      <vt:lpstr>Office Theme</vt:lpstr>
      <vt:lpstr>Automatisoituuko testaus tulevaisuudessa?</vt:lpstr>
      <vt:lpstr>Sisältö</vt:lpstr>
      <vt:lpstr>Osallistujien taustasta</vt:lpstr>
      <vt:lpstr>Vääriä oletuksia testiautomaatioon liittyen </vt:lpstr>
      <vt:lpstr>Automatisoituuko testaus tulevaisuudessa?</vt:lpstr>
      <vt:lpstr>Testausvälineiden ryhmittely</vt:lpstr>
      <vt:lpstr>Testauksen välinetuki</vt:lpstr>
      <vt:lpstr>Esimerkki: tyypillinen kaupallinen  suorituskykytestausväline</vt:lpstr>
      <vt:lpstr>Esimerkki: tyypillinen avoimen lähdekoodin  suorituskykytestausväline</vt:lpstr>
      <vt:lpstr>Automatisoinnin valinta</vt:lpstr>
      <vt:lpstr>PowerPoint Presentation</vt:lpstr>
      <vt:lpstr>Testausautomaation hyödyt</vt:lpstr>
      <vt:lpstr>Huomioitavaa hyödyistä</vt:lpstr>
      <vt:lpstr>Ajattele testausta kokonaisuutena </vt:lpstr>
      <vt:lpstr>Automaation sijoituksen tuotto -laskelma  Lähde: Fewster&amp;Graham. 1999. Software Test Automation. </vt:lpstr>
      <vt:lpstr>Realismia talouslaskelmiin</vt:lpstr>
      <vt:lpstr>Osta vs. rakenna - kustannusjakauma</vt:lpstr>
      <vt:lpstr>Valinta, käyttöönotto, käyttö ja ylläpito</vt:lpstr>
      <vt:lpstr>Yhteenveto</vt:lpstr>
      <vt:lpstr>Lisätietoja automaatiosta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Pyhäjärvi Maaret</dc:creator>
  <cp:lastModifiedBy>Maaret Pyhäjärvi</cp:lastModifiedBy>
  <cp:revision>16</cp:revision>
  <dcterms:created xsi:type="dcterms:W3CDTF">2024-05-22T08:59:55Z</dcterms:created>
  <dcterms:modified xsi:type="dcterms:W3CDTF">2024-05-24T10:01:09Z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2c085c9-ccfd-4d47-af6f-b0bae10d6ba2_Enabled">
    <vt:lpwstr>true</vt:lpwstr>
  </property>
  <property fmtid="{D5CDD505-2E9C-101B-9397-08002B2CF9AE}" pid="3" name="MSIP_Label_02c085c9-ccfd-4d47-af6f-b0bae10d6ba2_SetDate">
    <vt:lpwstr>2024-05-22T09:10:50Z</vt:lpwstr>
  </property>
  <property fmtid="{D5CDD505-2E9C-101B-9397-08002B2CF9AE}" pid="4" name="MSIP_Label_02c085c9-ccfd-4d47-af6f-b0bae10d6ba2_Method">
    <vt:lpwstr>Standard</vt:lpwstr>
  </property>
  <property fmtid="{D5CDD505-2E9C-101B-9397-08002B2CF9AE}" pid="5" name="MSIP_Label_02c085c9-ccfd-4d47-af6f-b0bae10d6ba2_Name">
    <vt:lpwstr>Internal</vt:lpwstr>
  </property>
  <property fmtid="{D5CDD505-2E9C-101B-9397-08002B2CF9AE}" pid="6" name="MSIP_Label_02c085c9-ccfd-4d47-af6f-b0bae10d6ba2_SiteId">
    <vt:lpwstr>6d7393e0-41f5-4c2e-9b12-4c2be5da5c57</vt:lpwstr>
  </property>
  <property fmtid="{D5CDD505-2E9C-101B-9397-08002B2CF9AE}" pid="7" name="MSIP_Label_02c085c9-ccfd-4d47-af6f-b0bae10d6ba2_ActionId">
    <vt:lpwstr>e8d544fa-e533-4067-b9d0-14db78b680c5</vt:lpwstr>
  </property>
  <property fmtid="{D5CDD505-2E9C-101B-9397-08002B2CF9AE}" pid="8" name="MSIP_Label_02c085c9-ccfd-4d47-af6f-b0bae10d6ba2_ContentBits">
    <vt:lpwstr>2</vt:lpwstr>
  </property>
  <property fmtid="{D5CDD505-2E9C-101B-9397-08002B2CF9AE}" pid="9" name="ClassificationContentMarkingFooterLocations">
    <vt:lpwstr>Office Theme:8</vt:lpwstr>
  </property>
  <property fmtid="{D5CDD505-2E9C-101B-9397-08002B2CF9AE}" pid="10" name="ClassificationContentMarkingFooterText">
    <vt:lpwstr>Internal</vt:lpwstr>
  </property>
</Properties>
</file>